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9" r:id="rId5"/>
    <p:sldId id="750" r:id="rId6"/>
    <p:sldId id="308" r:id="rId7"/>
    <p:sldId id="760" r:id="rId8"/>
    <p:sldId id="755" r:id="rId9"/>
    <p:sldId id="761" r:id="rId10"/>
    <p:sldId id="762" r:id="rId11"/>
    <p:sldId id="765" r:id="rId12"/>
    <p:sldId id="764" r:id="rId13"/>
    <p:sldId id="771" r:id="rId14"/>
    <p:sldId id="770" r:id="rId15"/>
    <p:sldId id="768" r:id="rId16"/>
    <p:sldId id="772" r:id="rId17"/>
    <p:sldId id="773" r:id="rId18"/>
    <p:sldId id="775" r:id="rId19"/>
    <p:sldId id="776" r:id="rId20"/>
    <p:sldId id="778" r:id="rId21"/>
    <p:sldId id="774" r:id="rId22"/>
    <p:sldId id="780" r:id="rId23"/>
    <p:sldId id="779" r:id="rId24"/>
    <p:sldId id="777" r:id="rId25"/>
    <p:sldId id="299" r:id="rId26"/>
  </p:sldIdLst>
  <p:sldSz cx="12192000" cy="6858000"/>
  <p:notesSz cx="6858000" cy="9144000"/>
  <p:embeddedFontLst>
    <p:embeddedFont>
      <p:font typeface="Arial Nova" panose="020B0504020202020204" pitchFamily="34" charset="0"/>
      <p:regular r:id="rId29"/>
      <p:bold r:id="rId30"/>
      <p:italic r:id="rId31"/>
      <p:boldItalic r:id="rId32"/>
    </p:embeddedFont>
    <p:embeddedFont>
      <p:font typeface="Kigelia" panose="020B0503040502020203" pitchFamily="34" charset="0"/>
      <p:regular r:id="rId33"/>
      <p:bold r:id="rId34"/>
      <p:italic r:id="rId35"/>
      <p:boldItalic r:id="rId36"/>
    </p:embeddedFont>
    <p:embeddedFont>
      <p:font typeface="Lucida Sans Typewriter" panose="020B0509030504030204" pitchFamily="49" charset="0"/>
      <p:regular r:id="rId37"/>
      <p:bold r:id="rId38"/>
      <p:italic r:id="rId39"/>
      <p:boldItalic r:id="rId40"/>
    </p:embeddedFont>
    <p:embeddedFont>
      <p:font typeface="Open Sans" panose="020B060603050402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1" autoAdjust="0"/>
    <p:restoredTop sz="94674"/>
  </p:normalViewPr>
  <p:slideViewPr>
    <p:cSldViewPr snapToGrid="0">
      <p:cViewPr varScale="1">
        <p:scale>
          <a:sx n="70" d="100"/>
          <a:sy n="70" d="100"/>
        </p:scale>
        <p:origin x="77" y="413"/>
      </p:cViewPr>
      <p:guideLst/>
    </p:cSldViewPr>
  </p:slideViewPr>
  <p:outlineViewPr>
    <p:cViewPr>
      <p:scale>
        <a:sx n="33" d="100"/>
        <a:sy n="33" d="100"/>
      </p:scale>
      <p:origin x="0" y="-339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4D8E849D-87CD-6EAD-50A6-7F8537C4A4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3FD283D-0D4C-9AB9-12E8-8088D5A04C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D795C-3FB1-4D21-BDB2-7C3BE90276B6}" type="datetimeFigureOut">
              <a:rPr lang="fi-FI" smtClean="0"/>
              <a:t>5.5.2026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A2A642E-44B1-7944-24A0-20F1C95F41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24358A6-BE69-1F4C-0198-90CBB32810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8F890-F301-4F9E-9FAE-EF2334B0CA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650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38E36-B489-4B41-9446-6FA78A0C7204}" type="datetimeFigureOut">
              <a:rPr lang="fi-FI" smtClean="0"/>
              <a:t>5.5.2026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90B73-82A9-432A-8D07-8F97F2E346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54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90B73-82A9-432A-8D07-8F97F2E34644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88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90B73-82A9-432A-8D07-8F97F2E34644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44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 spc="-7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tx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tx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tx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75355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JAT - Useampi sisältökoh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493585"/>
            <a:ext cx="6426200" cy="44319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i-FI" sz="9600" spc="-70" baseline="0" dirty="0">
                <a:latin typeface="+mj-lt"/>
              </a:rPr>
              <a:t>Useampi sisältö-kohde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208E513-43CE-A60D-BD96-E32997374CEF}"/>
              </a:ext>
            </a:extLst>
          </p:cNvPr>
          <p:cNvSpPr txBox="1"/>
          <p:nvPr userDrawn="1"/>
        </p:nvSpPr>
        <p:spPr>
          <a:xfrm>
            <a:off x="1267604" y="5549600"/>
            <a:ext cx="9656793" cy="598589"/>
          </a:xfrm>
          <a:prstGeom prst="rect">
            <a:avLst/>
          </a:prstGeom>
          <a:solidFill>
            <a:schemeClr val="tx1"/>
          </a:solidFill>
        </p:spPr>
        <p:txBody>
          <a:bodyPr wrap="none" lIns="324000" tIns="144000" rIns="324000" bIns="1440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000" b="0" spc="10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Tämä on tilanjakajapohja – älä</a:t>
            </a:r>
            <a:r>
              <a:rPr lang="fi-FI" sz="2000" b="0" spc="100" baseline="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 käytä tätä esityksessä!</a:t>
            </a:r>
            <a:endParaRPr lang="fi-FI" sz="2000" b="0" spc="100" noProof="0" dirty="0">
              <a:solidFill>
                <a:schemeClr val="bg1"/>
              </a:solidFill>
              <a:latin typeface="Lucida Sans Typewriter" panose="020B0509030504030204" pitchFamily="49" charset="0"/>
              <a:ea typeface="Arial Nova" panose="020B0504020202020204" pitchFamily="34" charset="0"/>
            </a:endParaRP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35C961-81A1-9684-A5D9-AC1FE0EFC510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473F3722-DB5B-85A2-0311-5398118F5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498C717-E15C-20B7-DBCF-5357B96F7F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C3DDB5F-0C81-C75E-AD2C-27736CA1C64B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346A474-D64B-779E-EC76-DAD8FD6A9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D3BEE0D0-F20D-79A8-EFA9-B54BD76BBB6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B535B5-0213-483F-A92F-375A460EF86A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24688361-6D98-6E36-D601-CCFBEDE9D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64B831C3-07F4-1420-4A74-C6F49C819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567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956794"/>
            <a:ext cx="44852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2703" y="1648496"/>
            <a:ext cx="6340355" cy="4481848"/>
          </a:xfrm>
        </p:spPr>
        <p:txBody>
          <a:bodyPr/>
          <a:lstStyle>
            <a:lvl1pPr marL="676275" indent="-676275">
              <a:spcBef>
                <a:spcPts val="2400"/>
              </a:spcBef>
              <a:buSzPct val="225000"/>
              <a:buFont typeface="+mj-lt"/>
              <a:buAutoNum type="arabicPeriod"/>
              <a:tabLst/>
              <a:defRPr>
                <a:solidFill>
                  <a:srgbClr val="0F5064"/>
                </a:solidFill>
              </a:defRPr>
            </a:lvl1pPr>
          </a:lstStyle>
          <a:p>
            <a:pPr lvl="0"/>
            <a:r>
              <a:rPr lang="fi-FI"/>
              <a:t>Lisää teksti napsauttamalla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6580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683D72-DC52-90CC-2AFA-D3F6996A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0"/>
            <a:ext cx="49530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F7ACEF4-63CE-2747-D407-8029D560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4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62656F-D865-231B-D6D8-7CA1FB4F4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5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2484001"/>
            <a:ext cx="4953000" cy="3038556"/>
          </a:xfrm>
          <a:solidFill>
            <a:schemeClr val="accent4"/>
          </a:solidFill>
        </p:spPr>
        <p:txBody>
          <a:bodyPr lIns="288000" tIns="216000" rIns="108000"/>
          <a:lstStyle>
            <a:lvl1pPr>
              <a:defRPr b="1">
                <a:solidFill>
                  <a:schemeClr val="accent1"/>
                </a:solidFill>
              </a:defRPr>
            </a:lvl1pPr>
            <a:lvl2pPr marL="180000" indent="-169863">
              <a:lnSpc>
                <a:spcPct val="120000"/>
              </a:lnSpc>
              <a:spcBef>
                <a:spcPts val="1600"/>
              </a:spcBef>
              <a:tabLst/>
              <a:defRPr sz="1400">
                <a:solidFill>
                  <a:schemeClr val="accent1"/>
                </a:solidFill>
                <a:latin typeface="+mn-lt"/>
              </a:defRPr>
            </a:lvl2pPr>
            <a:lvl3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3pPr>
            <a:lvl4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4pPr>
            <a:lvl5pPr marL="180975" indent="-169863">
              <a:lnSpc>
                <a:spcPct val="120000"/>
              </a:lnSpc>
              <a:tabLst/>
              <a:defRPr sz="1400"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943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C701AF2-9B61-5576-1A7B-DD05AF766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4952990" cy="3635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B25EA5-2388-99FF-1EAE-9A54F748CA7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0811" y="2484000"/>
            <a:ext cx="4952990" cy="3635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20139E4-D835-75C4-E640-FD5A1B83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3168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4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91E5D59-2C5D-FBE3-EEC4-DC3D9093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2EDE5705-9F74-3CC7-EA6A-7D16D1286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72861" y="2204525"/>
            <a:ext cx="4165152" cy="4165152"/>
          </a:xfrm>
          <a:prstGeom prst="ellipse">
            <a:avLst/>
          </a:prstGeom>
          <a:solidFill>
            <a:schemeClr val="accent5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8C418FA7-9B6E-19F1-A29E-BFFF27875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6983" y="2204525"/>
            <a:ext cx="4165152" cy="4165152"/>
          </a:xfrm>
          <a:prstGeom prst="ellipse">
            <a:avLst/>
          </a:prstGeom>
          <a:solidFill>
            <a:schemeClr val="accent3">
              <a:lumMod val="20000"/>
              <a:lumOff val="8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D3E215-DE85-AAB0-D834-3A196893CC8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654629" y="2570794"/>
            <a:ext cx="4124379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227615"/>
            <a:ext cx="4952990" cy="289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9D9DE83-E96F-DF80-9E56-51E340477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28357" y="2570794"/>
            <a:ext cx="412703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387" y="3227615"/>
            <a:ext cx="4953000" cy="289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A75E96B3-A575-2484-D575-9670F6797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2303862"/>
            <a:ext cx="816430" cy="816429"/>
          </a:xfr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Kuvan paikkamerkki 12">
            <a:extLst>
              <a:ext uri="{FF2B5EF4-FFF2-40B4-BE49-F238E27FC236}">
                <a16:creationId xmlns:a16="http://schemas.microsoft.com/office/drawing/2014/main" id="{79C36CBF-DC35-CAE8-F426-9128028A1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2387" y="2303862"/>
            <a:ext cx="816430" cy="816429"/>
          </a:xfr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13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A2F39F7-3A37-18D2-A44C-69630292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163652"/>
            <a:ext cx="4939220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B4CAD-8CFD-4EB7-9281-ABCA8FBC4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20473"/>
            <a:ext cx="4939220" cy="3369189"/>
          </a:xfrm>
        </p:spPr>
        <p:txBody>
          <a:bodyPr/>
          <a:lstStyle>
            <a:lvl1pPr marL="228600" indent="-228600">
              <a:buFont typeface="+mj-lt"/>
              <a:buAutoNum type="arabicPeriod"/>
              <a:tabLst/>
              <a:defRPr spc="100"/>
            </a:lvl1pPr>
            <a:lvl2pPr marL="893763" indent="-266700">
              <a:buFont typeface="+mj-lt"/>
              <a:buAutoNum type="arabicPeriod"/>
              <a:tabLst/>
              <a:defRPr/>
            </a:lvl2pPr>
            <a:lvl3pPr marL="1160463" indent="-246063">
              <a:buFont typeface="+mj-lt"/>
              <a:buAutoNum type="arabicPeriod"/>
              <a:tabLst/>
              <a:defRPr/>
            </a:lvl3pPr>
            <a:lvl4pPr marL="1608138" indent="-236538">
              <a:buFont typeface="+mj-lt"/>
              <a:buAutoNum type="arabicPeriod"/>
              <a:tabLst/>
              <a:defRPr/>
            </a:lvl4pPr>
            <a:lvl5pPr marL="2092325" indent="-263525"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88316E-6002-4364-8488-FF66208EB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2992" y="2163652"/>
            <a:ext cx="4942395" cy="54949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2A4D8-343A-40BA-86CD-D2A942E2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2992" y="2820473"/>
            <a:ext cx="4942395" cy="3369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83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A697BC-15E8-5268-7449-56558CC8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3164035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2497" y="2484000"/>
            <a:ext cx="31644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F3AD02-767F-AFAE-923A-20A03812C92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159" y="2484000"/>
            <a:ext cx="31644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F7ACEF4-63CE-2747-D407-8029D560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7366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6C1FDB4B-7809-0897-272E-E65B436A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2028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024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A033AA-1AA1-6FCE-356A-EE337A64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84000"/>
            <a:ext cx="3164035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2497" y="2484000"/>
            <a:ext cx="31644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F3AD02-767F-AFAE-923A-20A03812C92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159" y="2484000"/>
            <a:ext cx="3164400" cy="36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1F7ACEF4-63CE-2747-D407-8029D560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7366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6C1FDB4B-7809-0897-272E-E65B436A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2028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0950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koh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01E355-ADFD-9FA5-5014-175B00EB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CC7CE01C-7CDE-D443-B073-3055097A8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996EBF27-874E-AF41-886A-CE06BB7318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21152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00DEEEC-44E2-D144-B19C-AEA5FCA70A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00000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297C7C02-A46F-C945-8AB3-DDB7C6E050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87056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65">
            <a:extLst>
              <a:ext uri="{FF2B5EF4-FFF2-40B4-BE49-F238E27FC236}">
                <a16:creationId xmlns:a16="http://schemas.microsoft.com/office/drawing/2014/main" id="{9751C841-E7B9-834A-A248-71DD9ED661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70008" y="3584639"/>
            <a:ext cx="1392936" cy="2230437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B93D496-A494-A20F-A39A-3F20AECAC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2683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B85AF07-C004-6A57-4C02-9EA7EBF3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12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4B84C66-8554-C2F3-0E9F-9B8B49427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0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F1EC64B8-3D1E-CA8D-E64C-7629D8845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860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1E42E2C6-EC6B-C0D2-CF33-B1A174C0B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68400" y="2095665"/>
            <a:ext cx="1388454" cy="131575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202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 anchor="ctr" anchorCtr="0"/>
          <a:lstStyle>
            <a:lvl1pPr algn="r">
              <a:lnSpc>
                <a:spcPct val="78000"/>
              </a:lnSpc>
              <a:defRPr sz="8000">
                <a:solidFill>
                  <a:srgbClr val="EFCC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>
            <a:normAutofit/>
          </a:bodyPr>
          <a:lstStyle>
            <a:lvl1pPr marL="0" indent="0" algn="r">
              <a:buNone/>
              <a:defRPr sz="1600" spc="3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>
            <a:normAutofit/>
          </a:bodyPr>
          <a:lstStyle>
            <a:lvl1pPr marL="0" indent="0" algn="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8153" y="824194"/>
            <a:ext cx="2045199" cy="6277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687663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B4F4BCF7-2909-2166-0B81-C6F67B81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3DABF57-3A21-39F1-739A-C4B96F1AB1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0902" y="2163653"/>
            <a:ext cx="4939200" cy="40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914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B910647F-E360-BE42-77A8-4E278B48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89F9EE1-CEDA-A027-C6EE-57A5F307A7E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42278" y="2164862"/>
            <a:ext cx="4942800" cy="402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A7C7F-7E2C-4822-8A75-567729D48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995" y="2412645"/>
            <a:ext cx="4939220" cy="48297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C415E512-0DAA-1E16-CAD1-C65177FA7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1406" y="3069981"/>
            <a:ext cx="4938713" cy="29608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BCC5004-A6A4-4500-AFF0-CDD18A87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5CE7664-4B3E-4F1F-B79B-1383A08E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88D4CFF-3433-47C5-9FF9-C5F00BFF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369494B0-15CF-2E83-E090-5A066F780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2524260"/>
            <a:ext cx="0" cy="30600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041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JAT - Väliotsiko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1970914"/>
            <a:ext cx="6426200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i-FI" sz="9600" spc="-70" baseline="0" dirty="0">
                <a:latin typeface="+mj-lt"/>
              </a:rPr>
              <a:t>Väliotsikot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208E513-43CE-A60D-BD96-E32997374CEF}"/>
              </a:ext>
            </a:extLst>
          </p:cNvPr>
          <p:cNvSpPr txBox="1"/>
          <p:nvPr userDrawn="1"/>
        </p:nvSpPr>
        <p:spPr>
          <a:xfrm>
            <a:off x="1267604" y="5549600"/>
            <a:ext cx="9656793" cy="598589"/>
          </a:xfrm>
          <a:prstGeom prst="rect">
            <a:avLst/>
          </a:prstGeom>
          <a:solidFill>
            <a:schemeClr val="tx1"/>
          </a:solidFill>
        </p:spPr>
        <p:txBody>
          <a:bodyPr wrap="none" lIns="324000" tIns="144000" rIns="324000" bIns="1440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000" b="0" spc="10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Tämä on tilanjakajapohja – älä</a:t>
            </a:r>
            <a:r>
              <a:rPr lang="fi-FI" sz="2000" b="0" spc="100" baseline="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 käytä tätä esityksessä!</a:t>
            </a:r>
            <a:endParaRPr lang="fi-FI" sz="2000" b="0" spc="100" noProof="0" dirty="0">
              <a:solidFill>
                <a:schemeClr val="bg1"/>
              </a:solidFill>
              <a:latin typeface="Lucida Sans Typewriter" panose="020B0509030504030204" pitchFamily="49" charset="0"/>
              <a:ea typeface="Arial Nova" panose="020B0504020202020204" pitchFamily="34" charset="0"/>
            </a:endParaRP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35C961-81A1-9684-A5D9-AC1FE0EFC510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473F3722-DB5B-85A2-0311-5398118F5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498C717-E15C-20B7-DBCF-5357B96F7F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C3DDB5F-0C81-C75E-AD2C-27736CA1C64B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346A474-D64B-779E-EC76-DAD8FD6A9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D3BEE0D0-F20D-79A8-EFA9-B54BD76BBB6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B535B5-0213-483F-A92F-375A460EF86A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24688361-6D98-6E36-D601-CCFBEDE9D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64B831C3-07F4-1420-4A74-C6F49C819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30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1887"/>
            <a:ext cx="9144000" cy="1942992"/>
          </a:xfrm>
        </p:spPr>
        <p:txBody>
          <a:bodyPr anchor="ctr" anchorCtr="0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8214"/>
            <a:ext cx="9144000" cy="120375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2FB2720-23D4-754D-857E-9CF0E7C2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86690" y="1645301"/>
            <a:ext cx="2007446" cy="6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39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3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3"/>
            <a:ext cx="9144000" cy="2364550"/>
          </a:xfrm>
        </p:spPr>
        <p:txBody>
          <a:bodyPr anchor="b"/>
          <a:lstStyle>
            <a:lvl1pPr algn="ctr">
              <a:lnSpc>
                <a:spcPct val="78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0002"/>
            <a:ext cx="9144000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71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JAT - Tiimien ja henkilöiden esittel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493584"/>
            <a:ext cx="6426200" cy="44319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i-FI" sz="9600" spc="-70" baseline="0" dirty="0">
                <a:latin typeface="+mj-lt"/>
              </a:rPr>
              <a:t>Tiimien ja henkilöidenesittely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208E513-43CE-A60D-BD96-E32997374CEF}"/>
              </a:ext>
            </a:extLst>
          </p:cNvPr>
          <p:cNvSpPr txBox="1"/>
          <p:nvPr userDrawn="1"/>
        </p:nvSpPr>
        <p:spPr>
          <a:xfrm>
            <a:off x="1267604" y="5549600"/>
            <a:ext cx="9656793" cy="598589"/>
          </a:xfrm>
          <a:prstGeom prst="rect">
            <a:avLst/>
          </a:prstGeom>
          <a:solidFill>
            <a:schemeClr val="tx1"/>
          </a:solidFill>
        </p:spPr>
        <p:txBody>
          <a:bodyPr wrap="none" lIns="324000" tIns="144000" rIns="324000" bIns="1440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000" b="0" spc="10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Tämä on tilanjakajapohja – älä</a:t>
            </a:r>
            <a:r>
              <a:rPr lang="fi-FI" sz="2000" b="0" spc="100" baseline="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 käytä tätä esityksessä!</a:t>
            </a:r>
            <a:endParaRPr lang="fi-FI" sz="2000" b="0" spc="100" noProof="0" dirty="0">
              <a:solidFill>
                <a:schemeClr val="bg1"/>
              </a:solidFill>
              <a:latin typeface="Lucida Sans Typewriter" panose="020B0509030504030204" pitchFamily="49" charset="0"/>
              <a:ea typeface="Arial Nova" panose="020B0504020202020204" pitchFamily="34" charset="0"/>
            </a:endParaRP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35C961-81A1-9684-A5D9-AC1FE0EFC510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473F3722-DB5B-85A2-0311-5398118F5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498C717-E15C-20B7-DBCF-5357B96F7F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C3DDB5F-0C81-C75E-AD2C-27736CA1C64B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346A474-D64B-779E-EC76-DAD8FD6A9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D3BEE0D0-F20D-79A8-EFA9-B54BD76BBB6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B535B5-0213-483F-A92F-375A460EF86A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24688361-6D98-6E36-D601-CCFBEDE9D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64B831C3-07F4-1420-4A74-C6F49C819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5748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-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B47-F3A0-4DEC-81AB-804A5ECF3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241" y="1200635"/>
            <a:ext cx="2596896" cy="968843"/>
          </a:xfrm>
        </p:spPr>
        <p:txBody>
          <a:bodyPr/>
          <a:lstStyle/>
          <a:p>
            <a:r>
              <a:rPr lang="fi-FI"/>
              <a:t>Etunimi</a:t>
            </a:r>
            <a:br>
              <a:rPr lang="fi-FI"/>
            </a:br>
            <a:r>
              <a:rPr lang="fi-FI"/>
              <a:t>Sukunimi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83E3B4-67B2-F340-9CC7-967557BC5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80971" y="2416721"/>
            <a:ext cx="2597467" cy="22544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1B7AF1D7-1ED2-064D-9423-DD875F9CA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0971" y="2672560"/>
            <a:ext cx="2597467" cy="74424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4431"/>
            <a:ext cx="4209288" cy="2469377"/>
          </a:xfrm>
        </p:spPr>
        <p:txBody>
          <a:bodyPr/>
          <a:lstStyle>
            <a:lvl1pPr marL="0" indent="0" algn="just">
              <a:buNone/>
              <a:defRPr/>
            </a:lvl1pPr>
            <a:lvl2pPr marL="62706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kstin paikkamerkki 10">
            <a:extLst>
              <a:ext uri="{FF2B5EF4-FFF2-40B4-BE49-F238E27FC236}">
                <a16:creationId xmlns:a16="http://schemas.microsoft.com/office/drawing/2014/main" id="{DAC1DE34-D32F-40C1-1498-DB40AA57B4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0275" y="1103477"/>
            <a:ext cx="5360269" cy="3635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2BA4A3C-EDA0-CBC8-05C3-0647F4197D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10275" y="1491996"/>
            <a:ext cx="5356222" cy="4591812"/>
          </a:xfrm>
        </p:spPr>
        <p:txBody>
          <a:bodyPr/>
          <a:lstStyle>
            <a:lvl1pPr marL="0" indent="0">
              <a:buFont typeface="Kigelia" panose="020B0503040502020203" pitchFamily="34" charset="0"/>
              <a:buChar char="​"/>
              <a:defRPr sz="1500" b="1"/>
            </a:lvl1pPr>
            <a:lvl2pPr marL="230400">
              <a:defRPr sz="1500"/>
            </a:lvl2pPr>
            <a:lvl3pPr marL="482400" indent="-228600"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200"/>
            </a:lvl4pPr>
            <a:lvl5pPr>
              <a:spcBef>
                <a:spcPts val="200"/>
              </a:spcBef>
              <a:defRPr sz="1200"/>
            </a:lvl5pPr>
          </a:lstStyle>
          <a:p>
            <a:pPr lvl="0"/>
            <a:r>
              <a:rPr lang="fi-FI" dirty="0"/>
              <a:t>Ensimmäisen tason teksti (sisentäminen luo luettelomerkin ja poistaa lihavoinnin)</a:t>
            </a:r>
          </a:p>
          <a:p>
            <a:pPr lvl="1"/>
            <a:r>
              <a:rPr lang="fi-FI" dirty="0"/>
              <a:t>Toinen taso (tekstin sisentäminen lisää luettelomerkin)</a:t>
            </a:r>
          </a:p>
          <a:p>
            <a:pPr lvl="2"/>
            <a:r>
              <a:rPr lang="fi-FI" dirty="0"/>
              <a:t>Kolmas taso (toinen sisennys)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0D235F43-EC8E-6548-A6D9-83B50580A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9074" y="1028700"/>
            <a:ext cx="0" cy="4838700"/>
          </a:xfrm>
          <a:custGeom>
            <a:avLst/>
            <a:gdLst/>
            <a:ahLst/>
            <a:cxnLst/>
            <a:rect l="l" t="t" r="r" b="b"/>
            <a:pathLst>
              <a:path h="4838700">
                <a:moveTo>
                  <a:pt x="0" y="0"/>
                </a:moveTo>
                <a:lnTo>
                  <a:pt x="0" y="483870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FB854115-7B7B-6C42-AF1A-C7D1F6D3D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500" y="3481103"/>
            <a:ext cx="4128135" cy="0"/>
          </a:xfrm>
          <a:custGeom>
            <a:avLst/>
            <a:gdLst/>
            <a:ahLst/>
            <a:cxnLst/>
            <a:rect l="l" t="t" r="r" b="b"/>
            <a:pathLst>
              <a:path w="4128135">
                <a:moveTo>
                  <a:pt x="0" y="0"/>
                </a:moveTo>
                <a:lnTo>
                  <a:pt x="4128096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FCF5DB22-FA1F-FB4F-876D-80DE9C659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1526" y="1200636"/>
            <a:ext cx="1581705" cy="221078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075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1D90C1-483C-BD8C-247B-0E5AD10F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75DB85A9-37D0-D44F-8932-BA5364EBA28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76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3608193-B1B4-254E-84A3-7F08A3ABD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76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54A209D4-A746-2F43-8C7E-BEC6909512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23494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768DBA37-0A32-B344-A149-4215D4C55C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3494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9">
            <a:extLst>
              <a:ext uri="{FF2B5EF4-FFF2-40B4-BE49-F238E27FC236}">
                <a16:creationId xmlns:a16="http://schemas.microsoft.com/office/drawing/2014/main" id="{1EE75115-0780-014E-9E78-DFB0AC32DC1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2998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9">
            <a:extLst>
              <a:ext uri="{FF2B5EF4-FFF2-40B4-BE49-F238E27FC236}">
                <a16:creationId xmlns:a16="http://schemas.microsoft.com/office/drawing/2014/main" id="{D620DCD2-7AFA-8647-B626-6229A82053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12998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9">
            <a:extLst>
              <a:ext uri="{FF2B5EF4-FFF2-40B4-BE49-F238E27FC236}">
                <a16:creationId xmlns:a16="http://schemas.microsoft.com/office/drawing/2014/main" id="{9793FD63-87A8-EF40-BCEF-B87AA51E63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02502" y="4315967"/>
            <a:ext cx="2412000" cy="2523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9">
            <a:extLst>
              <a:ext uri="{FF2B5EF4-FFF2-40B4-BE49-F238E27FC236}">
                <a16:creationId xmlns:a16="http://schemas.microsoft.com/office/drawing/2014/main" id="{C08D4F60-53A8-CF42-AF1F-CDA52D12652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202502" y="4678068"/>
            <a:ext cx="2412000" cy="523785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id="{AB449D57-B1A5-AC4A-93FB-9F1CB6AE3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99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E8955C1-4100-BA40-A9AB-09241736D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56720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4BDCBA93-C0C4-7A4D-82AA-284700A7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46224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7FB522C2-364E-804D-92E3-5E96E5DE2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35728" y="2592962"/>
            <a:ext cx="1569600" cy="15713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7644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noi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E7A144-2CB8-2EB9-4163-8063FBFE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691CC0-6302-E24C-A059-98EA7D30D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30" y="2206752"/>
            <a:ext cx="10529570" cy="231648"/>
          </a:xfrm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i-FI"/>
              <a:t>Työn kiinteä hinta on:</a:t>
            </a:r>
            <a:endParaRPr lang="fi-FI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AE71A2-7067-BE47-86F4-13662C74E8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30" y="2462784"/>
            <a:ext cx="6052058" cy="724916"/>
          </a:xfrm>
        </p:spPr>
        <p:txBody>
          <a:bodyPr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0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1 234 567 €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5C5DDF17-4F10-C047-B74F-560E09ED0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7958" y="2825242"/>
            <a:ext cx="4403000" cy="243837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alv. 0 %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2743-CC57-453D-AB01-33999D8B4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72128"/>
            <a:ext cx="495299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A4D68-A4BF-4C12-90AE-956CA7D56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4072128"/>
            <a:ext cx="4953000" cy="2011680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4A9A60-AF9A-4780-9CA4-E688A21E7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3CD1A7E-F7A6-4DEA-8E3E-E5FE4BCB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7C85E9-A1B3-46E8-845B-90134EDF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343AB41E-7E7C-D64A-B75B-EAB11FA97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093" y="362267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96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17406E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262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kuv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5DC39EB-20AE-0041-A4BC-450450F8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497740"/>
            <a:ext cx="4879848" cy="218396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8354354-733E-564B-AE1B-9EE1EFFF02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193215"/>
            <a:ext cx="4879848" cy="298174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spc="30" baseline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4/2026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13" name="Tekstin paikkamerkki 8">
            <a:extLst>
              <a:ext uri="{FF2B5EF4-FFF2-40B4-BE49-F238E27FC236}">
                <a16:creationId xmlns:a16="http://schemas.microsoft.com/office/drawing/2014/main" id="{ED23A584-4DF5-7688-4CFF-3DD2BBFB7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27372"/>
            <a:ext cx="2721655" cy="1578894"/>
          </a:xfrm>
        </p:spPr>
        <p:txBody>
          <a:bodyPr wrap="square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fi-FI" dirty="0"/>
              <a:t>Vaihda taustakuva klikkaamalla tyhjää kohtaa dialla hiiren oikealla painikkeella, valitsemalla ’Muotoile tausta…’ ja klikkaamalla esille tulevasta valikosta ’Lisää…’-painiketta. Voit ladata brändin kuvituskuvia Intran kuvapankista (https://fcggroup.sharepoint.com/sites/FCGPictureLibrary).</a:t>
            </a:r>
          </a:p>
        </p:txBody>
      </p:sp>
    </p:spTree>
    <p:extLst>
      <p:ext uri="{BB962C8B-B14F-4D97-AF65-F5344CB8AC3E}">
        <p14:creationId xmlns:p14="http://schemas.microsoft.com/office/powerpoint/2010/main" val="2963021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88402E-D26D-1BB8-BBB6-02CFD627F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682" y="2859565"/>
            <a:ext cx="4880785" cy="1138870"/>
          </a:xfrm>
        </p:spPr>
        <p:txBody>
          <a:bodyPr anchor="b"/>
          <a:lstStyle>
            <a:lvl1pPr>
              <a:defRPr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ED0E7C81-4CAF-683E-9A7B-5B96E2CDF1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295979"/>
            <a:ext cx="4880785" cy="526298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Titteli &amp; liiketoimintayksikkö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77CC43C6-0CF6-8F32-8207-027531232C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3980" y="5016316"/>
            <a:ext cx="4355005" cy="26314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Sähköpostiosoite</a:t>
            </a:r>
          </a:p>
        </p:txBody>
      </p:sp>
      <p:sp>
        <p:nvSpPr>
          <p:cNvPr id="11" name="Tekstin paikkamerkki 8">
            <a:extLst>
              <a:ext uri="{FF2B5EF4-FFF2-40B4-BE49-F238E27FC236}">
                <a16:creationId xmlns:a16="http://schemas.microsoft.com/office/drawing/2014/main" id="{79DD10D5-12D0-B342-B6A9-EC233403FC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3980" y="5469769"/>
            <a:ext cx="4355005" cy="263149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Puhelinnumero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CF12B6-BD43-7E94-23F6-3FBFD64A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7AD47E6-046F-88A1-295C-9AD917E2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A36E5E0-F86B-E6CE-219F-643AC75F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3C76F47E-7459-BBE2-B9A9-08FF03992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427" y="5405295"/>
            <a:ext cx="232461" cy="232461"/>
          </a:xfrm>
          <a:prstGeom prst="ellipse">
            <a:avLst/>
          </a:prstGeom>
          <a:solidFill>
            <a:srgbClr val="F0C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EAB2DF38-6057-AA5A-00E2-4A67D938F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2427" y="4953500"/>
            <a:ext cx="232461" cy="232461"/>
          </a:xfrm>
          <a:prstGeom prst="ellipse">
            <a:avLst/>
          </a:prstGeom>
          <a:solidFill>
            <a:srgbClr val="F0C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BD997533-8C8B-0EDF-AFB0-A4BB14962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876" y="823913"/>
            <a:ext cx="4145924" cy="521017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Vapaamuotoinen: Muoto 28">
            <a:extLst>
              <a:ext uri="{FF2B5EF4-FFF2-40B4-BE49-F238E27FC236}">
                <a16:creationId xmlns:a16="http://schemas.microsoft.com/office/drawing/2014/main" id="{ADF64E82-682F-DB79-3CF2-CEA195A5F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6963" y="5437631"/>
            <a:ext cx="327438" cy="327424"/>
          </a:xfrm>
          <a:custGeom>
            <a:avLst/>
            <a:gdLst>
              <a:gd name="csX0" fmla="*/ 650006 w 847921"/>
              <a:gd name="csY0" fmla="*/ 847885 h 847885"/>
              <a:gd name="csX1" fmla="*/ 650003 w 847921"/>
              <a:gd name="csY1" fmla="*/ 847885 h 847885"/>
              <a:gd name="csX2" fmla="*/ 612448 w 847921"/>
              <a:gd name="csY2" fmla="*/ 841536 h 847885"/>
              <a:gd name="csX3" fmla="*/ 612416 w 847921"/>
              <a:gd name="csY3" fmla="*/ 841524 h 847885"/>
              <a:gd name="csX4" fmla="*/ 317363 w 847921"/>
              <a:gd name="csY4" fmla="*/ 680434 h 847885"/>
              <a:gd name="csX5" fmla="*/ 238370 w 847921"/>
              <a:gd name="csY5" fmla="*/ 609550 h 847885"/>
              <a:gd name="csX6" fmla="*/ 167487 w 847921"/>
              <a:gd name="csY6" fmla="*/ 530558 h 847885"/>
              <a:gd name="csX7" fmla="*/ 6340 w 847921"/>
              <a:gd name="csY7" fmla="*/ 235346 h 847885"/>
              <a:gd name="csX8" fmla="*/ 20593 w 847921"/>
              <a:gd name="csY8" fmla="*/ 119677 h 847885"/>
              <a:gd name="csX9" fmla="*/ 20710 w 847921"/>
              <a:gd name="csY9" fmla="*/ 119472 h 847885"/>
              <a:gd name="csX10" fmla="*/ 62251 w 847921"/>
              <a:gd name="csY10" fmla="*/ 64374 h 847885"/>
              <a:gd name="csX11" fmla="*/ 190974 w 847921"/>
              <a:gd name="csY11" fmla="*/ 0 h 847885"/>
              <a:gd name="csX12" fmla="*/ 197387 w 847921"/>
              <a:gd name="csY12" fmla="*/ 143 h 847885"/>
              <a:gd name="csX13" fmla="*/ 300772 w 847921"/>
              <a:gd name="csY13" fmla="*/ 65452 h 847885"/>
              <a:gd name="csX14" fmla="*/ 328955 w 847921"/>
              <a:gd name="csY14" fmla="*/ 140340 h 847885"/>
              <a:gd name="csX15" fmla="*/ 339143 w 847921"/>
              <a:gd name="csY15" fmla="*/ 226171 h 847885"/>
              <a:gd name="csX16" fmla="*/ 307344 w 847921"/>
              <a:gd name="csY16" fmla="*/ 292873 h 847885"/>
              <a:gd name="csX17" fmla="*/ 263429 w 847921"/>
              <a:gd name="csY17" fmla="*/ 336789 h 847885"/>
              <a:gd name="csX18" fmla="*/ 373469 w 847921"/>
              <a:gd name="csY18" fmla="*/ 474477 h 847885"/>
              <a:gd name="csX19" fmla="*/ 511133 w 847921"/>
              <a:gd name="csY19" fmla="*/ 584489 h 847885"/>
              <a:gd name="csX20" fmla="*/ 555047 w 847921"/>
              <a:gd name="csY20" fmla="*/ 540574 h 847885"/>
              <a:gd name="csX21" fmla="*/ 620937 w 847921"/>
              <a:gd name="csY21" fmla="*/ 508767 h 847885"/>
              <a:gd name="csX22" fmla="*/ 621703 w 847921"/>
              <a:gd name="csY22" fmla="*/ 508776 h 847885"/>
              <a:gd name="csX23" fmla="*/ 707580 w 847921"/>
              <a:gd name="csY23" fmla="*/ 518965 h 847885"/>
              <a:gd name="csX24" fmla="*/ 782470 w 847921"/>
              <a:gd name="csY24" fmla="*/ 547149 h 847885"/>
              <a:gd name="csX25" fmla="*/ 847777 w 847921"/>
              <a:gd name="csY25" fmla="*/ 650536 h 847885"/>
              <a:gd name="csX26" fmla="*/ 783548 w 847921"/>
              <a:gd name="csY26" fmla="*/ 785670 h 847885"/>
              <a:gd name="csX27" fmla="*/ 728401 w 847921"/>
              <a:gd name="csY27" fmla="*/ 827237 h 847885"/>
              <a:gd name="csX28" fmla="*/ 728196 w 847921"/>
              <a:gd name="csY28" fmla="*/ 827354 h 847885"/>
              <a:gd name="csX29" fmla="*/ 650006 w 847921"/>
              <a:gd name="csY29" fmla="*/ 847885 h 847885"/>
              <a:gd name="csX30" fmla="*/ 44054 w 847921"/>
              <a:gd name="csY30" fmla="*/ 132916 h 847885"/>
              <a:gd name="csX31" fmla="*/ 31657 w 847921"/>
              <a:gd name="csY31" fmla="*/ 226141 h 847885"/>
              <a:gd name="csX32" fmla="*/ 31730 w 847921"/>
              <a:gd name="csY32" fmla="*/ 226349 h 847885"/>
              <a:gd name="csX33" fmla="*/ 31799 w 847921"/>
              <a:gd name="csY33" fmla="*/ 226545 h 847885"/>
              <a:gd name="csX34" fmla="*/ 188490 w 847921"/>
              <a:gd name="csY34" fmla="*/ 513690 h 847885"/>
              <a:gd name="csX35" fmla="*/ 257419 w 847921"/>
              <a:gd name="csY35" fmla="*/ 590501 h 847885"/>
              <a:gd name="csX36" fmla="*/ 334230 w 847921"/>
              <a:gd name="csY36" fmla="*/ 659431 h 847885"/>
              <a:gd name="csX37" fmla="*/ 621119 w 847921"/>
              <a:gd name="csY37" fmla="*/ 816032 h 847885"/>
              <a:gd name="csX38" fmla="*/ 621318 w 847921"/>
              <a:gd name="csY38" fmla="*/ 816100 h 847885"/>
              <a:gd name="csX39" fmla="*/ 621513 w 847921"/>
              <a:gd name="csY39" fmla="*/ 816170 h 847885"/>
              <a:gd name="csX40" fmla="*/ 621664 w 847921"/>
              <a:gd name="csY40" fmla="*/ 816223 h 847885"/>
              <a:gd name="csX41" fmla="*/ 650001 w 847921"/>
              <a:gd name="csY41" fmla="*/ 820947 h 847885"/>
              <a:gd name="csX42" fmla="*/ 714951 w 847921"/>
              <a:gd name="csY42" fmla="*/ 803898 h 847885"/>
              <a:gd name="csX43" fmla="*/ 765162 w 847921"/>
              <a:gd name="csY43" fmla="*/ 765983 h 847885"/>
              <a:gd name="csX44" fmla="*/ 820867 w 847921"/>
              <a:gd name="csY44" fmla="*/ 651739 h 847885"/>
              <a:gd name="csX45" fmla="*/ 768459 w 847921"/>
              <a:gd name="csY45" fmla="*/ 570156 h 847885"/>
              <a:gd name="csX46" fmla="*/ 701824 w 847921"/>
              <a:gd name="csY46" fmla="*/ 545281 h 847885"/>
              <a:gd name="csX47" fmla="*/ 621316 w 847921"/>
              <a:gd name="csY47" fmla="*/ 535712 h 847885"/>
              <a:gd name="csX48" fmla="*/ 620794 w 847921"/>
              <a:gd name="csY48" fmla="*/ 535707 h 847885"/>
              <a:gd name="csX49" fmla="*/ 574094 w 847921"/>
              <a:gd name="csY49" fmla="*/ 559623 h 847885"/>
              <a:gd name="csX50" fmla="*/ 526893 w 847921"/>
              <a:gd name="csY50" fmla="*/ 606823 h 847885"/>
              <a:gd name="csX51" fmla="*/ 500877 w 847921"/>
              <a:gd name="csY51" fmla="*/ 609842 h 847885"/>
              <a:gd name="csX52" fmla="*/ 354418 w 847921"/>
              <a:gd name="csY52" fmla="*/ 493524 h 847885"/>
              <a:gd name="csX53" fmla="*/ 238074 w 847921"/>
              <a:gd name="csY53" fmla="*/ 347041 h 847885"/>
              <a:gd name="csX54" fmla="*/ 241093 w 847921"/>
              <a:gd name="csY54" fmla="*/ 321028 h 847885"/>
              <a:gd name="csX55" fmla="*/ 288295 w 847921"/>
              <a:gd name="csY55" fmla="*/ 273826 h 847885"/>
              <a:gd name="csX56" fmla="*/ 312208 w 847921"/>
              <a:gd name="csY56" fmla="*/ 226664 h 847885"/>
              <a:gd name="csX57" fmla="*/ 302638 w 847921"/>
              <a:gd name="csY57" fmla="*/ 146094 h 847885"/>
              <a:gd name="csX58" fmla="*/ 277763 w 847921"/>
              <a:gd name="csY58" fmla="*/ 79461 h 847885"/>
              <a:gd name="csX59" fmla="*/ 196179 w 847921"/>
              <a:gd name="csY59" fmla="*/ 27052 h 847885"/>
              <a:gd name="csX60" fmla="*/ 190972 w 847921"/>
              <a:gd name="csY60" fmla="*/ 26935 h 847885"/>
              <a:gd name="csX61" fmla="*/ 81937 w 847921"/>
              <a:gd name="csY61" fmla="*/ 82756 h 847885"/>
              <a:gd name="csX62" fmla="*/ 44054 w 847921"/>
              <a:gd name="csY62" fmla="*/ 132916 h 8478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847921" h="847885">
                <a:moveTo>
                  <a:pt x="650006" y="847885"/>
                </a:moveTo>
                <a:lnTo>
                  <a:pt x="650003" y="847885"/>
                </a:lnTo>
                <a:cubicBezTo>
                  <a:pt x="636569" y="847885"/>
                  <a:pt x="623935" y="845749"/>
                  <a:pt x="612448" y="841536"/>
                </a:cubicBezTo>
                <a:lnTo>
                  <a:pt x="612416" y="841524"/>
                </a:lnTo>
                <a:cubicBezTo>
                  <a:pt x="504347" y="805078"/>
                  <a:pt x="405079" y="750879"/>
                  <a:pt x="317363" y="680434"/>
                </a:cubicBezTo>
                <a:cubicBezTo>
                  <a:pt x="290027" y="658479"/>
                  <a:pt x="263450" y="634629"/>
                  <a:pt x="238370" y="609550"/>
                </a:cubicBezTo>
                <a:cubicBezTo>
                  <a:pt x="213292" y="584471"/>
                  <a:pt x="189443" y="557895"/>
                  <a:pt x="167487" y="530558"/>
                </a:cubicBezTo>
                <a:cubicBezTo>
                  <a:pt x="97032" y="442833"/>
                  <a:pt x="42814" y="343507"/>
                  <a:pt x="6340" y="235346"/>
                </a:cubicBezTo>
                <a:cubicBezTo>
                  <a:pt x="-13421" y="181451"/>
                  <a:pt x="19194" y="122175"/>
                  <a:pt x="20593" y="119677"/>
                </a:cubicBezTo>
                <a:cubicBezTo>
                  <a:pt x="20632" y="119608"/>
                  <a:pt x="20671" y="119540"/>
                  <a:pt x="20710" y="119472"/>
                </a:cubicBezTo>
                <a:cubicBezTo>
                  <a:pt x="22399" y="116578"/>
                  <a:pt x="37906" y="90442"/>
                  <a:pt x="62251" y="64374"/>
                </a:cubicBezTo>
                <a:cubicBezTo>
                  <a:pt x="102141" y="21658"/>
                  <a:pt x="145451" y="0"/>
                  <a:pt x="190974" y="0"/>
                </a:cubicBezTo>
                <a:cubicBezTo>
                  <a:pt x="193122" y="0"/>
                  <a:pt x="195279" y="49"/>
                  <a:pt x="197387" y="143"/>
                </a:cubicBezTo>
                <a:cubicBezTo>
                  <a:pt x="238947" y="1999"/>
                  <a:pt x="276630" y="25805"/>
                  <a:pt x="300772" y="65452"/>
                </a:cubicBezTo>
                <a:cubicBezTo>
                  <a:pt x="313169" y="85806"/>
                  <a:pt x="322388" y="110303"/>
                  <a:pt x="328955" y="140340"/>
                </a:cubicBezTo>
                <a:cubicBezTo>
                  <a:pt x="338098" y="182145"/>
                  <a:pt x="339063" y="221789"/>
                  <a:pt x="339143" y="226171"/>
                </a:cubicBezTo>
                <a:cubicBezTo>
                  <a:pt x="339533" y="247631"/>
                  <a:pt x="323282" y="276937"/>
                  <a:pt x="307344" y="292873"/>
                </a:cubicBezTo>
                <a:lnTo>
                  <a:pt x="263429" y="336789"/>
                </a:lnTo>
                <a:cubicBezTo>
                  <a:pt x="293762" y="385075"/>
                  <a:pt x="331738" y="432602"/>
                  <a:pt x="373469" y="474477"/>
                </a:cubicBezTo>
                <a:cubicBezTo>
                  <a:pt x="415320" y="516183"/>
                  <a:pt x="462844" y="554157"/>
                  <a:pt x="511133" y="584489"/>
                </a:cubicBezTo>
                <a:lnTo>
                  <a:pt x="555047" y="540574"/>
                </a:lnTo>
                <a:cubicBezTo>
                  <a:pt x="567343" y="528278"/>
                  <a:pt x="596108" y="508767"/>
                  <a:pt x="620937" y="508767"/>
                </a:cubicBezTo>
                <a:lnTo>
                  <a:pt x="621703" y="508776"/>
                </a:lnTo>
                <a:cubicBezTo>
                  <a:pt x="626181" y="508857"/>
                  <a:pt x="665756" y="509818"/>
                  <a:pt x="707580" y="518965"/>
                </a:cubicBezTo>
                <a:cubicBezTo>
                  <a:pt x="737621" y="525534"/>
                  <a:pt x="762117" y="534753"/>
                  <a:pt x="782470" y="547149"/>
                </a:cubicBezTo>
                <a:cubicBezTo>
                  <a:pt x="822116" y="571291"/>
                  <a:pt x="845920" y="608974"/>
                  <a:pt x="847777" y="650536"/>
                </a:cubicBezTo>
                <a:cubicBezTo>
                  <a:pt x="849918" y="698403"/>
                  <a:pt x="828307" y="743868"/>
                  <a:pt x="783548" y="785670"/>
                </a:cubicBezTo>
                <a:cubicBezTo>
                  <a:pt x="757497" y="809997"/>
                  <a:pt x="731302" y="825545"/>
                  <a:pt x="728401" y="827237"/>
                </a:cubicBezTo>
                <a:cubicBezTo>
                  <a:pt x="728332" y="827278"/>
                  <a:pt x="728264" y="827317"/>
                  <a:pt x="728196" y="827354"/>
                </a:cubicBezTo>
                <a:cubicBezTo>
                  <a:pt x="726702" y="828193"/>
                  <a:pt x="691077" y="847885"/>
                  <a:pt x="650006" y="847885"/>
                </a:cubicBezTo>
                <a:close/>
                <a:moveTo>
                  <a:pt x="44054" y="132916"/>
                </a:moveTo>
                <a:cubicBezTo>
                  <a:pt x="42809" y="135190"/>
                  <a:pt x="16341" y="184507"/>
                  <a:pt x="31657" y="226141"/>
                </a:cubicBezTo>
                <a:cubicBezTo>
                  <a:pt x="31681" y="226210"/>
                  <a:pt x="31708" y="226279"/>
                  <a:pt x="31730" y="226349"/>
                </a:cubicBezTo>
                <a:lnTo>
                  <a:pt x="31799" y="226545"/>
                </a:lnTo>
                <a:cubicBezTo>
                  <a:pt x="67308" y="331861"/>
                  <a:pt x="120010" y="428424"/>
                  <a:pt x="188490" y="513690"/>
                </a:cubicBezTo>
                <a:cubicBezTo>
                  <a:pt x="209838" y="540267"/>
                  <a:pt x="233027" y="566110"/>
                  <a:pt x="257419" y="590501"/>
                </a:cubicBezTo>
                <a:cubicBezTo>
                  <a:pt x="281809" y="614893"/>
                  <a:pt x="307653" y="638085"/>
                  <a:pt x="334230" y="659431"/>
                </a:cubicBezTo>
                <a:cubicBezTo>
                  <a:pt x="419496" y="727911"/>
                  <a:pt x="516019" y="780600"/>
                  <a:pt x="621119" y="816032"/>
                </a:cubicBezTo>
                <a:cubicBezTo>
                  <a:pt x="621186" y="816054"/>
                  <a:pt x="621251" y="816076"/>
                  <a:pt x="621318" y="816100"/>
                </a:cubicBezTo>
                <a:lnTo>
                  <a:pt x="621513" y="816170"/>
                </a:lnTo>
                <a:cubicBezTo>
                  <a:pt x="621563" y="816188"/>
                  <a:pt x="621614" y="816206"/>
                  <a:pt x="621664" y="816223"/>
                </a:cubicBezTo>
                <a:cubicBezTo>
                  <a:pt x="630184" y="819358"/>
                  <a:pt x="639718" y="820947"/>
                  <a:pt x="650001" y="820947"/>
                </a:cubicBezTo>
                <a:cubicBezTo>
                  <a:pt x="683258" y="820947"/>
                  <a:pt x="713177" y="804869"/>
                  <a:pt x="714951" y="803898"/>
                </a:cubicBezTo>
                <a:cubicBezTo>
                  <a:pt x="718134" y="802032"/>
                  <a:pt x="741592" y="787993"/>
                  <a:pt x="765162" y="765983"/>
                </a:cubicBezTo>
                <a:cubicBezTo>
                  <a:pt x="803897" y="729808"/>
                  <a:pt x="822638" y="691371"/>
                  <a:pt x="820867" y="651739"/>
                </a:cubicBezTo>
                <a:cubicBezTo>
                  <a:pt x="819416" y="619290"/>
                  <a:pt x="800316" y="589555"/>
                  <a:pt x="768459" y="570156"/>
                </a:cubicBezTo>
                <a:cubicBezTo>
                  <a:pt x="750698" y="559338"/>
                  <a:pt x="728902" y="551202"/>
                  <a:pt x="701824" y="545281"/>
                </a:cubicBezTo>
                <a:cubicBezTo>
                  <a:pt x="662530" y="536689"/>
                  <a:pt x="625419" y="535786"/>
                  <a:pt x="621316" y="535712"/>
                </a:cubicBezTo>
                <a:lnTo>
                  <a:pt x="620794" y="535707"/>
                </a:lnTo>
                <a:cubicBezTo>
                  <a:pt x="606733" y="535707"/>
                  <a:pt x="584080" y="549637"/>
                  <a:pt x="574094" y="559623"/>
                </a:cubicBezTo>
                <a:lnTo>
                  <a:pt x="526893" y="606823"/>
                </a:lnTo>
                <a:cubicBezTo>
                  <a:pt x="519937" y="613780"/>
                  <a:pt x="509237" y="615020"/>
                  <a:pt x="500877" y="609842"/>
                </a:cubicBezTo>
                <a:cubicBezTo>
                  <a:pt x="449519" y="578047"/>
                  <a:pt x="398875" y="537825"/>
                  <a:pt x="354418" y="493524"/>
                </a:cubicBezTo>
                <a:cubicBezTo>
                  <a:pt x="310092" y="449044"/>
                  <a:pt x="269871" y="398402"/>
                  <a:pt x="238074" y="347041"/>
                </a:cubicBezTo>
                <a:cubicBezTo>
                  <a:pt x="232898" y="338677"/>
                  <a:pt x="234140" y="327981"/>
                  <a:pt x="241093" y="321028"/>
                </a:cubicBezTo>
                <a:lnTo>
                  <a:pt x="288295" y="273826"/>
                </a:lnTo>
                <a:cubicBezTo>
                  <a:pt x="300801" y="261320"/>
                  <a:pt x="312423" y="238401"/>
                  <a:pt x="312208" y="226664"/>
                </a:cubicBezTo>
                <a:cubicBezTo>
                  <a:pt x="312133" y="222554"/>
                  <a:pt x="311228" y="185372"/>
                  <a:pt x="302638" y="146094"/>
                </a:cubicBezTo>
                <a:cubicBezTo>
                  <a:pt x="296718" y="119022"/>
                  <a:pt x="288581" y="97225"/>
                  <a:pt x="277763" y="79461"/>
                </a:cubicBezTo>
                <a:cubicBezTo>
                  <a:pt x="258365" y="47604"/>
                  <a:pt x="228630" y="28502"/>
                  <a:pt x="196179" y="27052"/>
                </a:cubicBezTo>
                <a:cubicBezTo>
                  <a:pt x="194469" y="26974"/>
                  <a:pt x="192718" y="26935"/>
                  <a:pt x="190972" y="26935"/>
                </a:cubicBezTo>
                <a:cubicBezTo>
                  <a:pt x="153211" y="26935"/>
                  <a:pt x="116528" y="45717"/>
                  <a:pt x="81937" y="82756"/>
                </a:cubicBezTo>
                <a:cubicBezTo>
                  <a:pt x="59922" y="106337"/>
                  <a:pt x="45922" y="129729"/>
                  <a:pt x="44054" y="132916"/>
                </a:cubicBezTo>
                <a:close/>
              </a:path>
            </a:pathLst>
          </a:custGeom>
          <a:solidFill>
            <a:schemeClr val="accent1"/>
          </a:solidFill>
          <a:ln w="1626" cap="flat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endParaRPr lang="fi-FI" dirty="0"/>
          </a:p>
        </p:txBody>
      </p:sp>
      <p:sp>
        <p:nvSpPr>
          <p:cNvPr id="31" name="Vapaamuotoinen: Muoto 30">
            <a:extLst>
              <a:ext uri="{FF2B5EF4-FFF2-40B4-BE49-F238E27FC236}">
                <a16:creationId xmlns:a16="http://schemas.microsoft.com/office/drawing/2014/main" id="{9AB9BC8C-30ED-39AA-3794-B40815494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5011691"/>
            <a:ext cx="384965" cy="261760"/>
          </a:xfrm>
          <a:custGeom>
            <a:avLst/>
            <a:gdLst>
              <a:gd name="csX0" fmla="*/ 996867 w 996889"/>
              <a:gd name="csY0" fmla="*/ 13840 h 677842"/>
              <a:gd name="csX1" fmla="*/ 996798 w 996889"/>
              <a:gd name="csY1" fmla="*/ 12883 h 677842"/>
              <a:gd name="csX2" fmla="*/ 996663 w 996889"/>
              <a:gd name="csY2" fmla="*/ 11742 h 677842"/>
              <a:gd name="csX3" fmla="*/ 996467 w 996889"/>
              <a:gd name="csY3" fmla="*/ 10844 h 677842"/>
              <a:gd name="csX4" fmla="*/ 996142 w 996889"/>
              <a:gd name="csY4" fmla="*/ 9684 h 677842"/>
              <a:gd name="csX5" fmla="*/ 996029 w 996889"/>
              <a:gd name="csY5" fmla="*/ 9285 h 677842"/>
              <a:gd name="csX6" fmla="*/ 995824 w 996889"/>
              <a:gd name="csY6" fmla="*/ 8835 h 677842"/>
              <a:gd name="csX7" fmla="*/ 995327 w 996889"/>
              <a:gd name="csY7" fmla="*/ 7746 h 677842"/>
              <a:gd name="csX8" fmla="*/ 994887 w 996889"/>
              <a:gd name="csY8" fmla="*/ 6936 h 677842"/>
              <a:gd name="csX9" fmla="*/ 994254 w 996889"/>
              <a:gd name="csY9" fmla="*/ 5976 h 677842"/>
              <a:gd name="csX10" fmla="*/ 993700 w 996889"/>
              <a:gd name="csY10" fmla="*/ 5230 h 677842"/>
              <a:gd name="csX11" fmla="*/ 992929 w 996889"/>
              <a:gd name="csY11" fmla="*/ 4376 h 677842"/>
              <a:gd name="csX12" fmla="*/ 992290 w 996889"/>
              <a:gd name="csY12" fmla="*/ 3729 h 677842"/>
              <a:gd name="csX13" fmla="*/ 991383 w 996889"/>
              <a:gd name="csY13" fmla="*/ 2988 h 677842"/>
              <a:gd name="csX14" fmla="*/ 990670 w 996889"/>
              <a:gd name="csY14" fmla="*/ 2445 h 677842"/>
              <a:gd name="csX15" fmla="*/ 989670 w 996889"/>
              <a:gd name="csY15" fmla="*/ 1853 h 677842"/>
              <a:gd name="csX16" fmla="*/ 988859 w 996889"/>
              <a:gd name="csY16" fmla="*/ 1403 h 677842"/>
              <a:gd name="csX17" fmla="*/ 988703 w 996889"/>
              <a:gd name="csY17" fmla="*/ 1317 h 677842"/>
              <a:gd name="csX18" fmla="*/ 987755 w 996889"/>
              <a:gd name="csY18" fmla="*/ 956 h 677842"/>
              <a:gd name="csX19" fmla="*/ 986915 w 996889"/>
              <a:gd name="csY19" fmla="*/ 637 h 677842"/>
              <a:gd name="csX20" fmla="*/ 985481 w 996889"/>
              <a:gd name="csY20" fmla="*/ 299 h 677842"/>
              <a:gd name="csX21" fmla="*/ 984886 w 996889"/>
              <a:gd name="csY21" fmla="*/ 166 h 677842"/>
              <a:gd name="csX22" fmla="*/ 982786 w 996889"/>
              <a:gd name="csY22" fmla="*/ 3 h 677842"/>
              <a:gd name="csX23" fmla="*/ 982743 w 996889"/>
              <a:gd name="csY23" fmla="*/ 0 h 677842"/>
              <a:gd name="csX24" fmla="*/ 14139 w 996889"/>
              <a:gd name="csY24" fmla="*/ 0 h 677842"/>
              <a:gd name="csX25" fmla="*/ 14091 w 996889"/>
              <a:gd name="csY25" fmla="*/ 3 h 677842"/>
              <a:gd name="csX26" fmla="*/ 12003 w 996889"/>
              <a:gd name="csY26" fmla="*/ 166 h 677842"/>
              <a:gd name="csX27" fmla="*/ 11353 w 996889"/>
              <a:gd name="csY27" fmla="*/ 311 h 677842"/>
              <a:gd name="csX28" fmla="*/ 9973 w 996889"/>
              <a:gd name="csY28" fmla="*/ 637 h 677842"/>
              <a:gd name="csX29" fmla="*/ 9121 w 996889"/>
              <a:gd name="csY29" fmla="*/ 961 h 677842"/>
              <a:gd name="csX30" fmla="*/ 8182 w 996889"/>
              <a:gd name="csY30" fmla="*/ 1317 h 677842"/>
              <a:gd name="csX31" fmla="*/ 8027 w 996889"/>
              <a:gd name="csY31" fmla="*/ 1403 h 677842"/>
              <a:gd name="csX32" fmla="*/ 7216 w 996889"/>
              <a:gd name="csY32" fmla="*/ 1853 h 677842"/>
              <a:gd name="csX33" fmla="*/ 6216 w 996889"/>
              <a:gd name="csY33" fmla="*/ 2445 h 677842"/>
              <a:gd name="csX34" fmla="*/ 5501 w 996889"/>
              <a:gd name="csY34" fmla="*/ 2989 h 677842"/>
              <a:gd name="csX35" fmla="*/ 4595 w 996889"/>
              <a:gd name="csY35" fmla="*/ 3729 h 677842"/>
              <a:gd name="csX36" fmla="*/ 3956 w 996889"/>
              <a:gd name="csY36" fmla="*/ 4376 h 677842"/>
              <a:gd name="csX37" fmla="*/ 3185 w 996889"/>
              <a:gd name="csY37" fmla="*/ 5230 h 677842"/>
              <a:gd name="csX38" fmla="*/ 2633 w 996889"/>
              <a:gd name="csY38" fmla="*/ 5974 h 677842"/>
              <a:gd name="csX39" fmla="*/ 1999 w 996889"/>
              <a:gd name="csY39" fmla="*/ 6936 h 677842"/>
              <a:gd name="csX40" fmla="*/ 1559 w 996889"/>
              <a:gd name="csY40" fmla="*/ 7746 h 677842"/>
              <a:gd name="csX41" fmla="*/ 1061 w 996889"/>
              <a:gd name="csY41" fmla="*/ 8835 h 677842"/>
              <a:gd name="csX42" fmla="*/ 856 w 996889"/>
              <a:gd name="csY42" fmla="*/ 9285 h 677842"/>
              <a:gd name="csX43" fmla="*/ 744 w 996889"/>
              <a:gd name="csY43" fmla="*/ 9685 h 677842"/>
              <a:gd name="csX44" fmla="*/ 421 w 996889"/>
              <a:gd name="csY44" fmla="*/ 10844 h 677842"/>
              <a:gd name="csX45" fmla="*/ 224 w 996889"/>
              <a:gd name="csY45" fmla="*/ 11742 h 677842"/>
              <a:gd name="csX46" fmla="*/ 89 w 996889"/>
              <a:gd name="csY46" fmla="*/ 12881 h 677842"/>
              <a:gd name="csX47" fmla="*/ 21 w 996889"/>
              <a:gd name="csY47" fmla="*/ 13839 h 677842"/>
              <a:gd name="csX48" fmla="*/ 0 w 996889"/>
              <a:gd name="csY48" fmla="*/ 14139 h 677842"/>
              <a:gd name="csX49" fmla="*/ 0 w 996889"/>
              <a:gd name="csY49" fmla="*/ 659883 h 677842"/>
              <a:gd name="csX50" fmla="*/ 14143 w 996889"/>
              <a:gd name="csY50" fmla="*/ 674026 h 677842"/>
              <a:gd name="csX51" fmla="*/ 968942 w 996889"/>
              <a:gd name="csY51" fmla="*/ 674026 h 677842"/>
              <a:gd name="csX52" fmla="*/ 972796 w 996889"/>
              <a:gd name="csY52" fmla="*/ 677843 h 677842"/>
              <a:gd name="csX53" fmla="*/ 976574 w 996889"/>
              <a:gd name="csY53" fmla="*/ 674026 h 677842"/>
              <a:gd name="csX54" fmla="*/ 982747 w 996889"/>
              <a:gd name="csY54" fmla="*/ 674026 h 677842"/>
              <a:gd name="csX55" fmla="*/ 996889 w 996889"/>
              <a:gd name="csY55" fmla="*/ 659883 h 677842"/>
              <a:gd name="csX56" fmla="*/ 996889 w 996889"/>
              <a:gd name="csY56" fmla="*/ 14139 h 677842"/>
              <a:gd name="csX57" fmla="*/ 996867 w 996889"/>
              <a:gd name="csY57" fmla="*/ 13840 h 677842"/>
              <a:gd name="csX58" fmla="*/ 647294 w 996889"/>
              <a:gd name="csY58" fmla="*/ 315791 h 677842"/>
              <a:gd name="csX59" fmla="*/ 968604 w 996889"/>
              <a:gd name="csY59" fmla="*/ 44585 h 677842"/>
              <a:gd name="csX60" fmla="*/ 968604 w 996889"/>
              <a:gd name="csY60" fmla="*/ 633891 h 677842"/>
              <a:gd name="csX61" fmla="*/ 647294 w 996889"/>
              <a:gd name="csY61" fmla="*/ 315791 h 677842"/>
              <a:gd name="csX62" fmla="*/ 944064 w 996889"/>
              <a:gd name="csY62" fmla="*/ 28284 h 677842"/>
              <a:gd name="csX63" fmla="*/ 582828 w 996889"/>
              <a:gd name="csY63" fmla="*/ 333191 h 677842"/>
              <a:gd name="csX64" fmla="*/ 490193 w 996889"/>
              <a:gd name="csY64" fmla="*/ 363853 h 677842"/>
              <a:gd name="csX65" fmla="*/ 414057 w 996889"/>
              <a:gd name="csY65" fmla="*/ 333191 h 677842"/>
              <a:gd name="csX66" fmla="*/ 52820 w 996889"/>
              <a:gd name="csY66" fmla="*/ 28284 h 677842"/>
              <a:gd name="csX67" fmla="*/ 944064 w 996889"/>
              <a:gd name="csY67" fmla="*/ 28284 h 677842"/>
              <a:gd name="csX68" fmla="*/ 28284 w 996889"/>
              <a:gd name="csY68" fmla="*/ 44585 h 677842"/>
              <a:gd name="csX69" fmla="*/ 349414 w 996889"/>
              <a:gd name="csY69" fmla="*/ 315639 h 677842"/>
              <a:gd name="csX70" fmla="*/ 28284 w 996889"/>
              <a:gd name="csY70" fmla="*/ 626511 h 677842"/>
              <a:gd name="csX71" fmla="*/ 28284 w 996889"/>
              <a:gd name="csY71" fmla="*/ 44585 h 677842"/>
              <a:gd name="csX72" fmla="*/ 49083 w 996889"/>
              <a:gd name="csY72" fmla="*/ 645744 h 677842"/>
              <a:gd name="csX73" fmla="*/ 371139 w 996889"/>
              <a:gd name="csY73" fmla="*/ 333976 h 677842"/>
              <a:gd name="csX74" fmla="*/ 395815 w 996889"/>
              <a:gd name="csY74" fmla="*/ 354805 h 677842"/>
              <a:gd name="csX75" fmla="*/ 539093 w 996889"/>
              <a:gd name="csY75" fmla="*/ 387156 h 677842"/>
              <a:gd name="csX76" fmla="*/ 540422 w 996889"/>
              <a:gd name="csY76" fmla="*/ 386773 h 677842"/>
              <a:gd name="csX77" fmla="*/ 548770 w 996889"/>
              <a:gd name="csY77" fmla="*/ 384219 h 677842"/>
              <a:gd name="csX78" fmla="*/ 563311 w 996889"/>
              <a:gd name="csY78" fmla="*/ 378547 h 677842"/>
              <a:gd name="csX79" fmla="*/ 565597 w 996889"/>
              <a:gd name="csY79" fmla="*/ 377523 h 677842"/>
              <a:gd name="csX80" fmla="*/ 589621 w 996889"/>
              <a:gd name="csY80" fmla="*/ 363629 h 677842"/>
              <a:gd name="csX81" fmla="*/ 601072 w 996889"/>
              <a:gd name="csY81" fmla="*/ 354805 h 677842"/>
              <a:gd name="csX82" fmla="*/ 625593 w 996889"/>
              <a:gd name="csY82" fmla="*/ 334108 h 677842"/>
              <a:gd name="csX83" fmla="*/ 940370 w 996889"/>
              <a:gd name="csY83" fmla="*/ 645744 h 677842"/>
              <a:gd name="csX84" fmla="*/ 49083 w 996889"/>
              <a:gd name="csY84" fmla="*/ 645744 h 67784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996889" h="677842">
                <a:moveTo>
                  <a:pt x="996867" y="13840"/>
                </a:moveTo>
                <a:cubicBezTo>
                  <a:pt x="996860" y="13520"/>
                  <a:pt x="996826" y="13203"/>
                  <a:pt x="996798" y="12883"/>
                </a:cubicBezTo>
                <a:cubicBezTo>
                  <a:pt x="996764" y="12499"/>
                  <a:pt x="996727" y="12119"/>
                  <a:pt x="996663" y="11742"/>
                </a:cubicBezTo>
                <a:cubicBezTo>
                  <a:pt x="996611" y="11441"/>
                  <a:pt x="996538" y="11145"/>
                  <a:pt x="996467" y="10844"/>
                </a:cubicBezTo>
                <a:cubicBezTo>
                  <a:pt x="996372" y="10452"/>
                  <a:pt x="996268" y="10064"/>
                  <a:pt x="996142" y="9684"/>
                </a:cubicBezTo>
                <a:cubicBezTo>
                  <a:pt x="996098" y="9552"/>
                  <a:pt x="996078" y="9417"/>
                  <a:pt x="996029" y="9285"/>
                </a:cubicBezTo>
                <a:cubicBezTo>
                  <a:pt x="995973" y="9128"/>
                  <a:pt x="995886" y="8990"/>
                  <a:pt x="995824" y="8835"/>
                </a:cubicBezTo>
                <a:cubicBezTo>
                  <a:pt x="995673" y="8465"/>
                  <a:pt x="995509" y="8102"/>
                  <a:pt x="995327" y="7746"/>
                </a:cubicBezTo>
                <a:cubicBezTo>
                  <a:pt x="995187" y="7471"/>
                  <a:pt x="995044" y="7200"/>
                  <a:pt x="994887" y="6936"/>
                </a:cubicBezTo>
                <a:cubicBezTo>
                  <a:pt x="994690" y="6606"/>
                  <a:pt x="994477" y="6289"/>
                  <a:pt x="994254" y="5976"/>
                </a:cubicBezTo>
                <a:cubicBezTo>
                  <a:pt x="994074" y="5722"/>
                  <a:pt x="993896" y="5470"/>
                  <a:pt x="993700" y="5230"/>
                </a:cubicBezTo>
                <a:cubicBezTo>
                  <a:pt x="993459" y="4932"/>
                  <a:pt x="993196" y="4654"/>
                  <a:pt x="992929" y="4376"/>
                </a:cubicBezTo>
                <a:cubicBezTo>
                  <a:pt x="992720" y="4157"/>
                  <a:pt x="992515" y="3934"/>
                  <a:pt x="992290" y="3729"/>
                </a:cubicBezTo>
                <a:cubicBezTo>
                  <a:pt x="992003" y="3466"/>
                  <a:pt x="991694" y="3228"/>
                  <a:pt x="991383" y="2988"/>
                </a:cubicBezTo>
                <a:cubicBezTo>
                  <a:pt x="991146" y="2804"/>
                  <a:pt x="990918" y="2612"/>
                  <a:pt x="990670" y="2445"/>
                </a:cubicBezTo>
                <a:cubicBezTo>
                  <a:pt x="990351" y="2229"/>
                  <a:pt x="990010" y="2043"/>
                  <a:pt x="989670" y="1853"/>
                </a:cubicBezTo>
                <a:cubicBezTo>
                  <a:pt x="989400" y="1700"/>
                  <a:pt x="989138" y="1538"/>
                  <a:pt x="988859" y="1403"/>
                </a:cubicBezTo>
                <a:cubicBezTo>
                  <a:pt x="988805" y="1377"/>
                  <a:pt x="988758" y="1343"/>
                  <a:pt x="988703" y="1317"/>
                </a:cubicBezTo>
                <a:cubicBezTo>
                  <a:pt x="988392" y="1172"/>
                  <a:pt x="988070" y="1076"/>
                  <a:pt x="987755" y="956"/>
                </a:cubicBezTo>
                <a:cubicBezTo>
                  <a:pt x="987475" y="849"/>
                  <a:pt x="987202" y="725"/>
                  <a:pt x="986915" y="637"/>
                </a:cubicBezTo>
                <a:cubicBezTo>
                  <a:pt x="986442" y="491"/>
                  <a:pt x="985962" y="393"/>
                  <a:pt x="985481" y="299"/>
                </a:cubicBezTo>
                <a:cubicBezTo>
                  <a:pt x="985281" y="260"/>
                  <a:pt x="985089" y="197"/>
                  <a:pt x="984886" y="166"/>
                </a:cubicBezTo>
                <a:cubicBezTo>
                  <a:pt x="984189" y="59"/>
                  <a:pt x="983486" y="5"/>
                  <a:pt x="982786" y="3"/>
                </a:cubicBezTo>
                <a:cubicBezTo>
                  <a:pt x="982771" y="3"/>
                  <a:pt x="982758" y="0"/>
                  <a:pt x="982743" y="0"/>
                </a:cubicBezTo>
                <a:lnTo>
                  <a:pt x="14139" y="0"/>
                </a:lnTo>
                <a:cubicBezTo>
                  <a:pt x="14123" y="0"/>
                  <a:pt x="14107" y="3"/>
                  <a:pt x="14091" y="3"/>
                </a:cubicBezTo>
                <a:cubicBezTo>
                  <a:pt x="13393" y="5"/>
                  <a:pt x="12696" y="60"/>
                  <a:pt x="12003" y="166"/>
                </a:cubicBezTo>
                <a:cubicBezTo>
                  <a:pt x="11782" y="200"/>
                  <a:pt x="11571" y="267"/>
                  <a:pt x="11353" y="311"/>
                </a:cubicBezTo>
                <a:cubicBezTo>
                  <a:pt x="10891" y="403"/>
                  <a:pt x="10428" y="496"/>
                  <a:pt x="9973" y="637"/>
                </a:cubicBezTo>
                <a:cubicBezTo>
                  <a:pt x="9680" y="727"/>
                  <a:pt x="9406" y="852"/>
                  <a:pt x="9121" y="961"/>
                </a:cubicBezTo>
                <a:cubicBezTo>
                  <a:pt x="8807" y="1079"/>
                  <a:pt x="8489" y="1175"/>
                  <a:pt x="8182" y="1317"/>
                </a:cubicBezTo>
                <a:cubicBezTo>
                  <a:pt x="8128" y="1341"/>
                  <a:pt x="8081" y="1377"/>
                  <a:pt x="8027" y="1403"/>
                </a:cubicBezTo>
                <a:cubicBezTo>
                  <a:pt x="7747" y="1538"/>
                  <a:pt x="7486" y="1700"/>
                  <a:pt x="7216" y="1853"/>
                </a:cubicBezTo>
                <a:cubicBezTo>
                  <a:pt x="6878" y="2045"/>
                  <a:pt x="6535" y="2229"/>
                  <a:pt x="6216" y="2445"/>
                </a:cubicBezTo>
                <a:cubicBezTo>
                  <a:pt x="5967" y="2614"/>
                  <a:pt x="5738" y="2806"/>
                  <a:pt x="5501" y="2989"/>
                </a:cubicBezTo>
                <a:cubicBezTo>
                  <a:pt x="5192" y="3228"/>
                  <a:pt x="4882" y="3466"/>
                  <a:pt x="4595" y="3729"/>
                </a:cubicBezTo>
                <a:cubicBezTo>
                  <a:pt x="4371" y="3934"/>
                  <a:pt x="4168" y="4157"/>
                  <a:pt x="3956" y="4376"/>
                </a:cubicBezTo>
                <a:cubicBezTo>
                  <a:pt x="3690" y="4654"/>
                  <a:pt x="3427" y="4932"/>
                  <a:pt x="3185" y="5230"/>
                </a:cubicBezTo>
                <a:cubicBezTo>
                  <a:pt x="2989" y="5469"/>
                  <a:pt x="2812" y="5720"/>
                  <a:pt x="2633" y="5974"/>
                </a:cubicBezTo>
                <a:cubicBezTo>
                  <a:pt x="2411" y="6288"/>
                  <a:pt x="2196" y="6605"/>
                  <a:pt x="1999" y="6936"/>
                </a:cubicBezTo>
                <a:cubicBezTo>
                  <a:pt x="1843" y="7200"/>
                  <a:pt x="1699" y="7470"/>
                  <a:pt x="1559" y="7746"/>
                </a:cubicBezTo>
                <a:cubicBezTo>
                  <a:pt x="1377" y="8102"/>
                  <a:pt x="1212" y="8465"/>
                  <a:pt x="1061" y="8835"/>
                </a:cubicBezTo>
                <a:cubicBezTo>
                  <a:pt x="1000" y="8990"/>
                  <a:pt x="913" y="9129"/>
                  <a:pt x="856" y="9285"/>
                </a:cubicBezTo>
                <a:cubicBezTo>
                  <a:pt x="809" y="9417"/>
                  <a:pt x="788" y="9552"/>
                  <a:pt x="744" y="9685"/>
                </a:cubicBezTo>
                <a:cubicBezTo>
                  <a:pt x="618" y="10066"/>
                  <a:pt x="515" y="10452"/>
                  <a:pt x="421" y="10844"/>
                </a:cubicBezTo>
                <a:cubicBezTo>
                  <a:pt x="349" y="11143"/>
                  <a:pt x="276" y="11441"/>
                  <a:pt x="224" y="11742"/>
                </a:cubicBezTo>
                <a:cubicBezTo>
                  <a:pt x="159" y="12117"/>
                  <a:pt x="123" y="12498"/>
                  <a:pt x="89" y="12881"/>
                </a:cubicBezTo>
                <a:cubicBezTo>
                  <a:pt x="60" y="13201"/>
                  <a:pt x="27" y="13520"/>
                  <a:pt x="21" y="13839"/>
                </a:cubicBezTo>
                <a:cubicBezTo>
                  <a:pt x="19" y="13941"/>
                  <a:pt x="0" y="14039"/>
                  <a:pt x="0" y="14139"/>
                </a:cubicBezTo>
                <a:lnTo>
                  <a:pt x="0" y="659883"/>
                </a:lnTo>
                <a:cubicBezTo>
                  <a:pt x="0" y="667694"/>
                  <a:pt x="6331" y="674026"/>
                  <a:pt x="14143" y="674026"/>
                </a:cubicBezTo>
                <a:lnTo>
                  <a:pt x="968942" y="674026"/>
                </a:lnTo>
                <a:lnTo>
                  <a:pt x="972796" y="677843"/>
                </a:lnTo>
                <a:lnTo>
                  <a:pt x="976574" y="674026"/>
                </a:lnTo>
                <a:lnTo>
                  <a:pt x="982747" y="674026"/>
                </a:lnTo>
                <a:cubicBezTo>
                  <a:pt x="990558" y="674026"/>
                  <a:pt x="996889" y="667694"/>
                  <a:pt x="996889" y="659883"/>
                </a:cubicBezTo>
                <a:lnTo>
                  <a:pt x="996889" y="14139"/>
                </a:lnTo>
                <a:cubicBezTo>
                  <a:pt x="996888" y="14039"/>
                  <a:pt x="996868" y="13941"/>
                  <a:pt x="996867" y="13840"/>
                </a:cubicBezTo>
                <a:close/>
                <a:moveTo>
                  <a:pt x="647294" y="315791"/>
                </a:moveTo>
                <a:lnTo>
                  <a:pt x="968604" y="44585"/>
                </a:lnTo>
                <a:lnTo>
                  <a:pt x="968604" y="633891"/>
                </a:lnTo>
                <a:lnTo>
                  <a:pt x="647294" y="315791"/>
                </a:lnTo>
                <a:close/>
                <a:moveTo>
                  <a:pt x="944064" y="28284"/>
                </a:moveTo>
                <a:lnTo>
                  <a:pt x="582828" y="333191"/>
                </a:lnTo>
                <a:cubicBezTo>
                  <a:pt x="556135" y="355720"/>
                  <a:pt x="522863" y="365921"/>
                  <a:pt x="490193" y="363853"/>
                </a:cubicBezTo>
                <a:cubicBezTo>
                  <a:pt x="463019" y="362130"/>
                  <a:pt x="436257" y="351929"/>
                  <a:pt x="414057" y="333191"/>
                </a:cubicBezTo>
                <a:lnTo>
                  <a:pt x="52820" y="28284"/>
                </a:lnTo>
                <a:lnTo>
                  <a:pt x="944064" y="28284"/>
                </a:lnTo>
                <a:close/>
                <a:moveTo>
                  <a:pt x="28284" y="44585"/>
                </a:moveTo>
                <a:lnTo>
                  <a:pt x="349414" y="315639"/>
                </a:lnTo>
                <a:lnTo>
                  <a:pt x="28284" y="626511"/>
                </a:lnTo>
                <a:lnTo>
                  <a:pt x="28284" y="44585"/>
                </a:lnTo>
                <a:close/>
                <a:moveTo>
                  <a:pt x="49083" y="645744"/>
                </a:moveTo>
                <a:lnTo>
                  <a:pt x="371139" y="333976"/>
                </a:lnTo>
                <a:lnTo>
                  <a:pt x="395815" y="354805"/>
                </a:lnTo>
                <a:cubicBezTo>
                  <a:pt x="436698" y="389313"/>
                  <a:pt x="490276" y="400097"/>
                  <a:pt x="539093" y="387156"/>
                </a:cubicBezTo>
                <a:cubicBezTo>
                  <a:pt x="539538" y="387037"/>
                  <a:pt x="539977" y="386894"/>
                  <a:pt x="540422" y="386773"/>
                </a:cubicBezTo>
                <a:cubicBezTo>
                  <a:pt x="543223" y="386004"/>
                  <a:pt x="546005" y="385144"/>
                  <a:pt x="548770" y="384219"/>
                </a:cubicBezTo>
                <a:cubicBezTo>
                  <a:pt x="553684" y="382574"/>
                  <a:pt x="558538" y="380688"/>
                  <a:pt x="563311" y="378547"/>
                </a:cubicBezTo>
                <a:cubicBezTo>
                  <a:pt x="564073" y="378206"/>
                  <a:pt x="564839" y="377877"/>
                  <a:pt x="565597" y="377523"/>
                </a:cubicBezTo>
                <a:cubicBezTo>
                  <a:pt x="573892" y="373644"/>
                  <a:pt x="581935" y="369019"/>
                  <a:pt x="589621" y="363629"/>
                </a:cubicBezTo>
                <a:cubicBezTo>
                  <a:pt x="593534" y="360883"/>
                  <a:pt x="597356" y="357943"/>
                  <a:pt x="601072" y="354805"/>
                </a:cubicBezTo>
                <a:lnTo>
                  <a:pt x="625593" y="334108"/>
                </a:lnTo>
                <a:lnTo>
                  <a:pt x="940370" y="645744"/>
                </a:lnTo>
                <a:lnTo>
                  <a:pt x="49083" y="645744"/>
                </a:lnTo>
                <a:close/>
              </a:path>
            </a:pathLst>
          </a:custGeom>
          <a:solidFill>
            <a:schemeClr val="accent1"/>
          </a:solidFill>
          <a:ln w="1626" cap="flat">
            <a:solidFill>
              <a:schemeClr val="accent1"/>
            </a:solidFill>
            <a:prstDash val="solid"/>
            <a:miter/>
          </a:ln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64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JAT - Kaaviot, aikajanat ja esimerki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493583"/>
            <a:ext cx="6426200" cy="44319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i-FI" sz="9600" spc="-70" baseline="0" dirty="0">
                <a:latin typeface="+mj-lt"/>
              </a:rPr>
              <a:t>Kaaviot,  aikajanat ja esimerkit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208E513-43CE-A60D-BD96-E32997374CEF}"/>
              </a:ext>
            </a:extLst>
          </p:cNvPr>
          <p:cNvSpPr txBox="1"/>
          <p:nvPr userDrawn="1"/>
        </p:nvSpPr>
        <p:spPr>
          <a:xfrm>
            <a:off x="1267604" y="5549600"/>
            <a:ext cx="9656793" cy="598589"/>
          </a:xfrm>
          <a:prstGeom prst="rect">
            <a:avLst/>
          </a:prstGeom>
          <a:solidFill>
            <a:schemeClr val="tx1"/>
          </a:solidFill>
        </p:spPr>
        <p:txBody>
          <a:bodyPr wrap="none" lIns="324000" tIns="144000" rIns="324000" bIns="1440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000" b="0" spc="10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Tämä on tilanjakajapohja – älä</a:t>
            </a:r>
            <a:r>
              <a:rPr lang="fi-FI" sz="2000" b="0" spc="100" baseline="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 käytä tätä esityksessä!</a:t>
            </a:r>
            <a:endParaRPr lang="fi-FI" sz="2000" b="0" spc="100" noProof="0" dirty="0">
              <a:solidFill>
                <a:schemeClr val="bg1"/>
              </a:solidFill>
              <a:latin typeface="Lucida Sans Typewriter" panose="020B0509030504030204" pitchFamily="49" charset="0"/>
              <a:ea typeface="Arial Nova" panose="020B0504020202020204" pitchFamily="34" charset="0"/>
            </a:endParaRP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35C961-81A1-9684-A5D9-AC1FE0EFC510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473F3722-DB5B-85A2-0311-5398118F5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498C717-E15C-20B7-DBCF-5357B96F7F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C3DDB5F-0C81-C75E-AD2C-27736CA1C64B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346A474-D64B-779E-EC76-DAD8FD6A9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D3BEE0D0-F20D-79A8-EFA9-B54BD76BBB6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B535B5-0213-483F-A92F-375A460EF86A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24688361-6D98-6E36-D601-CCFBEDE9D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64B831C3-07F4-1420-4A74-C6F49C819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4037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EE8C95-A4A8-E536-46F2-527D8D0B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CAE140DC-6D77-FF49-88C5-C3BB51FBB6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8110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5">
            <a:extLst>
              <a:ext uri="{FF2B5EF4-FFF2-40B4-BE49-F238E27FC236}">
                <a16:creationId xmlns:a16="http://schemas.microsoft.com/office/drawing/2014/main" id="{B113796A-151E-AF3F-3540-4A518DF155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344750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7426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5">
            <a:extLst>
              <a:ext uri="{FF2B5EF4-FFF2-40B4-BE49-F238E27FC236}">
                <a16:creationId xmlns:a16="http://schemas.microsoft.com/office/drawing/2014/main" id="{5EA43360-6DB4-875E-7434-A61667098D4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499815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56632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5">
            <a:extLst>
              <a:ext uri="{FF2B5EF4-FFF2-40B4-BE49-F238E27FC236}">
                <a16:creationId xmlns:a16="http://schemas.microsoft.com/office/drawing/2014/main" id="{641EDE79-F2FD-61AB-0151-B6DB36AA733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46294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2024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5">
            <a:extLst>
              <a:ext uri="{FF2B5EF4-FFF2-40B4-BE49-F238E27FC236}">
                <a16:creationId xmlns:a16="http://schemas.microsoft.com/office/drawing/2014/main" id="{4AA2E4DC-0182-54C7-54DC-986677C7C62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01359" y="2355849"/>
            <a:ext cx="1200150" cy="1198800"/>
          </a:xfrm>
          <a:prstGeom prst="ellipse">
            <a:avLst/>
          </a:prstGeom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3791720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336024" y="4096518"/>
            <a:ext cx="2088000" cy="180468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574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DDFF65-DD77-A30D-A8CF-914A80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0" name="Text Placeholder 19">
            <a:extLst>
              <a:ext uri="{FF2B5EF4-FFF2-40B4-BE49-F238E27FC236}">
                <a16:creationId xmlns:a16="http://schemas.microsoft.com/office/drawing/2014/main" id="{5E57E285-2DAA-D143-9C04-5CA70EB0383A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2674992" y="2089380"/>
            <a:ext cx="6881900" cy="542453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0813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65">
            <a:extLst>
              <a:ext uri="{FF2B5EF4-FFF2-40B4-BE49-F238E27FC236}">
                <a16:creationId xmlns:a16="http://schemas.microsoft.com/office/drawing/2014/main" id="{BF530207-C90E-054B-A90E-5D2C7DC175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8775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8C0016C4-3D97-1A43-86CB-9FB07BD4F33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7426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65">
            <a:extLst>
              <a:ext uri="{FF2B5EF4-FFF2-40B4-BE49-F238E27FC236}">
                <a16:creationId xmlns:a16="http://schemas.microsoft.com/office/drawing/2014/main" id="{9CF8888A-3413-924F-9D89-B551C929D9F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70119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8CF738B7-867A-1842-B46E-135BDA1072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56632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65">
            <a:extLst>
              <a:ext uri="{FF2B5EF4-FFF2-40B4-BE49-F238E27FC236}">
                <a16:creationId xmlns:a16="http://schemas.microsoft.com/office/drawing/2014/main" id="{F6E5564F-8C90-544D-B4EF-ED6901B8F60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159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19">
            <a:extLst>
              <a:ext uri="{FF2B5EF4-FFF2-40B4-BE49-F238E27FC236}">
                <a16:creationId xmlns:a16="http://schemas.microsoft.com/office/drawing/2014/main" id="{D14E8817-A312-5949-8DA0-F5495DFBE19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24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Text Placeholder 65">
            <a:extLst>
              <a:ext uri="{FF2B5EF4-FFF2-40B4-BE49-F238E27FC236}">
                <a16:creationId xmlns:a16="http://schemas.microsoft.com/office/drawing/2014/main" id="{B788579A-BEC9-6C4A-A98E-02A56CFE40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49511" y="2890418"/>
            <a:ext cx="1734178" cy="142842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19">
            <a:extLst>
              <a:ext uri="{FF2B5EF4-FFF2-40B4-BE49-F238E27FC236}">
                <a16:creationId xmlns:a16="http://schemas.microsoft.com/office/drawing/2014/main" id="{1901F1E8-B6CA-994D-BB54-21FB24F514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336024" y="5659651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12D2E06-9E8D-BF5E-C7C7-C8CB3452F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171850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7DC6162-22A4-94B5-E007-573892992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331207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12A8704-633E-B884-655D-C20463F5D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9485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955027F-0614-EE52-7C45-5EE9D7C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671388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D73B5A6-C99A-7108-415B-49C286F8D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26453" y="4347999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6856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F64900-14A8-2557-38FA-6080879B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7326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7326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7326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326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8" name="Text Placeholder 19">
            <a:extLst>
              <a:ext uri="{FF2B5EF4-FFF2-40B4-BE49-F238E27FC236}">
                <a16:creationId xmlns:a16="http://schemas.microsoft.com/office/drawing/2014/main" id="{F8816833-66CD-BB42-B80E-A870CCBA7F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34878" y="2276278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7" name="Text Placeholder 65">
            <a:extLst>
              <a:ext uri="{FF2B5EF4-FFF2-40B4-BE49-F238E27FC236}">
                <a16:creationId xmlns:a16="http://schemas.microsoft.com/office/drawing/2014/main" id="{32F365D6-227C-D94A-8C3E-8D98F317572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334878" y="2581076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19">
            <a:extLst>
              <a:ext uri="{FF2B5EF4-FFF2-40B4-BE49-F238E27FC236}">
                <a16:creationId xmlns:a16="http://schemas.microsoft.com/office/drawing/2014/main" id="{48B22782-8A2E-FF46-B70D-C912955063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34878" y="4312342"/>
            <a:ext cx="2088000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65">
            <a:extLst>
              <a:ext uri="{FF2B5EF4-FFF2-40B4-BE49-F238E27FC236}">
                <a16:creationId xmlns:a16="http://schemas.microsoft.com/office/drawing/2014/main" id="{A7B7844D-D027-F442-AA83-6DEDFC4E707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34878" y="4617140"/>
            <a:ext cx="2088000" cy="131610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3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5C69D5F5-4F8E-852B-65B0-7DF181EEF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44086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7FDA5504-25AB-FC7F-D216-7FF46F277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99151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7285110-7CA5-99BD-7A8D-430B1EAE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62802" y="234748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5BC4980-970A-0358-2D91-B1836E8DF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44086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A6843B3-FF15-7790-2F91-06E79EE0D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5499151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7F64B8FA-EC57-208E-CCFF-323C4B1F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662802" y="432653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1561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kaav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3A8976-10AB-6018-4F5B-7CCBE461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1" y="956795"/>
            <a:ext cx="10511118" cy="510909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0" name="Text Placeholder 19">
            <a:extLst>
              <a:ext uri="{FF2B5EF4-FFF2-40B4-BE49-F238E27FC236}">
                <a16:creationId xmlns:a16="http://schemas.microsoft.com/office/drawing/2014/main" id="{270769CD-2640-8349-85C8-3DE36AC7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89908" y="3679817"/>
            <a:ext cx="1608619" cy="535846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9">
            <a:extLst>
              <a:ext uri="{FF2B5EF4-FFF2-40B4-BE49-F238E27FC236}">
                <a16:creationId xmlns:a16="http://schemas.microsoft.com/office/drawing/2014/main" id="{A13028B3-AD40-5B44-9F09-AF1C27B793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8472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65">
            <a:extLst>
              <a:ext uri="{FF2B5EF4-FFF2-40B4-BE49-F238E27FC236}">
                <a16:creationId xmlns:a16="http://schemas.microsoft.com/office/drawing/2014/main" id="{5AE00CDF-3F86-EF45-A6FE-18C62ACB5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8472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6" name="Text Placeholder 19">
            <a:extLst>
              <a:ext uri="{FF2B5EF4-FFF2-40B4-BE49-F238E27FC236}">
                <a16:creationId xmlns:a16="http://schemas.microsoft.com/office/drawing/2014/main" id="{3A20C6B4-1074-F84D-A9DE-25CFC531A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8472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5" name="Text Placeholder 65">
            <a:extLst>
              <a:ext uri="{FF2B5EF4-FFF2-40B4-BE49-F238E27FC236}">
                <a16:creationId xmlns:a16="http://schemas.microsoft.com/office/drawing/2014/main" id="{EC782D5C-DD26-1544-99D3-4B0C57049C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8472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19">
            <a:extLst>
              <a:ext uri="{FF2B5EF4-FFF2-40B4-BE49-F238E27FC236}">
                <a16:creationId xmlns:a16="http://schemas.microsoft.com/office/drawing/2014/main" id="{E4A6DB9D-8C01-3649-9856-88375E9CBCC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8472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65">
            <a:extLst>
              <a:ext uri="{FF2B5EF4-FFF2-40B4-BE49-F238E27FC236}">
                <a16:creationId xmlns:a16="http://schemas.microsoft.com/office/drawing/2014/main" id="{2DFD3B43-FA93-8D46-ABF3-4D38F34D7F9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472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Text Placeholder 19">
            <a:extLst>
              <a:ext uri="{FF2B5EF4-FFF2-40B4-BE49-F238E27FC236}">
                <a16:creationId xmlns:a16="http://schemas.microsoft.com/office/drawing/2014/main" id="{C10BDD1A-925F-7641-9565-74ED3105E80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49704" y="1886134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65">
            <a:extLst>
              <a:ext uri="{FF2B5EF4-FFF2-40B4-BE49-F238E27FC236}">
                <a16:creationId xmlns:a16="http://schemas.microsoft.com/office/drawing/2014/main" id="{59C9D757-B8D9-9F4C-BC4A-713B01A1977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549704" y="2190933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7" name="Text Placeholder 19">
            <a:extLst>
              <a:ext uri="{FF2B5EF4-FFF2-40B4-BE49-F238E27FC236}">
                <a16:creationId xmlns:a16="http://schemas.microsoft.com/office/drawing/2014/main" id="{923B07B5-1D89-024C-B394-9D34A4915A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49704" y="3349085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6" name="Text Placeholder 65">
            <a:extLst>
              <a:ext uri="{FF2B5EF4-FFF2-40B4-BE49-F238E27FC236}">
                <a16:creationId xmlns:a16="http://schemas.microsoft.com/office/drawing/2014/main" id="{2705CE60-3DF2-2B45-8A43-E1C88419E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49704" y="3653884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9" name="Text Placeholder 19">
            <a:extLst>
              <a:ext uri="{FF2B5EF4-FFF2-40B4-BE49-F238E27FC236}">
                <a16:creationId xmlns:a16="http://schemas.microsoft.com/office/drawing/2014/main" id="{1C1B31DD-88E0-2A45-8555-7D3B0CF86A0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49704" y="4799933"/>
            <a:ext cx="2641618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8" name="Text Placeholder 65">
            <a:extLst>
              <a:ext uri="{FF2B5EF4-FFF2-40B4-BE49-F238E27FC236}">
                <a16:creationId xmlns:a16="http://schemas.microsoft.com/office/drawing/2014/main" id="{934E4976-7331-2A41-9D7B-A430DE16C1F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49704" y="5104732"/>
            <a:ext cx="2641618" cy="963256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400" spc="-50" baseline="0">
                <a:solidFill>
                  <a:schemeClr val="tx2"/>
                </a:solidFill>
                <a:latin typeface="+mn-lt"/>
              </a:defRPr>
            </a:lvl1pPr>
            <a:lvl2pPr marL="627063" indent="0" algn="ctr">
              <a:buNone/>
              <a:defRPr sz="1200">
                <a:latin typeface="Lucida Sans Typewriter" panose="020B0509030504030204" pitchFamily="49" charset="77"/>
              </a:defRPr>
            </a:lvl2pPr>
            <a:lvl3pPr marL="914400" indent="0" algn="ctr">
              <a:buNone/>
              <a:defRPr sz="1200">
                <a:latin typeface="Lucida Sans Typewriter" panose="020B0509030504030204" pitchFamily="49" charset="77"/>
              </a:defRPr>
            </a:lvl3pPr>
            <a:lvl4pPr marL="1371600" indent="0" algn="ctr">
              <a:buNone/>
              <a:defRPr sz="1200">
                <a:latin typeface="Lucida Sans Typewriter" panose="020B0509030504030204" pitchFamily="49" charset="77"/>
              </a:defRPr>
            </a:lvl4pPr>
            <a:lvl5pPr marL="1828800" indent="0" algn="ctr">
              <a:buNone/>
              <a:defRPr sz="1200">
                <a:latin typeface="Lucida Sans Typewriter" panose="020B0509030504030204" pitchFamily="49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1B3B366-611E-2447-79F0-8C5E6F9A8F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151162" y="2656573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B24107B-DAB3-F714-FC7C-C00ADC545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095990" y="4133850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D7688FD7-B718-6C7A-5625-46104A951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5504580" y="4846082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0C02609B-A713-876D-DF76-BCC6954D7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5504580" y="1849598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E0E2C4E8-B432-CF1D-66DA-3B36758EA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830026" y="2659034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E2AAFD-B0D5-3571-AF6E-2BE3B3FA7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886905" y="4121047"/>
            <a:ext cx="1198800" cy="1198800"/>
          </a:xfrm>
          <a:prstGeom prst="ellipse">
            <a:avLst/>
          </a:prstGeom>
          <a:noFill/>
          <a:ln w="12700">
            <a:solidFill>
              <a:srgbClr val="EB5C18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652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>
            <a:extLst>
              <a:ext uri="{FF2B5EF4-FFF2-40B4-BE49-F238E27FC236}">
                <a16:creationId xmlns:a16="http://schemas.microsoft.com/office/drawing/2014/main" id="{2687A1CA-CD73-2C55-22CB-3E2B9777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6B517A29-E50C-E5F1-9368-12C2F4C1C8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04416" y="2098753"/>
            <a:ext cx="1153189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i-FI"/>
              <a:t>####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13D14B49-5B91-D924-416F-619CEF1B736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8200" y="2996706"/>
            <a:ext cx="2085622" cy="123435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0000" tIns="90000" rIns="90000" bIns="90000" anchor="ctr">
            <a:normAutofit/>
          </a:bodyPr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Tapahtuma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A3C8314E-5C41-AF35-B2B2-48D15516992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896341" y="2098753"/>
            <a:ext cx="1153189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i-FI"/>
              <a:t>####</a:t>
            </a:r>
            <a:endParaRPr lang="fi-FI" dirty="0"/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426DBFF4-BA64-72AF-9752-224A77751B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430125" y="4498753"/>
            <a:ext cx="2085622" cy="123435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0000" tIns="90000" rIns="90000" bIns="90000" anchor="ctr">
            <a:normAutofit/>
          </a:bodyPr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Tapahtuma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54E0A368-60CB-FC7D-9E8F-4CBDE51467F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88266" y="2098753"/>
            <a:ext cx="1153189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####</a:t>
            </a:r>
          </a:p>
        </p:txBody>
      </p:sp>
      <p:sp>
        <p:nvSpPr>
          <p:cNvPr id="22" name="Tekstin paikkamerkki 18">
            <a:extLst>
              <a:ext uri="{FF2B5EF4-FFF2-40B4-BE49-F238E27FC236}">
                <a16:creationId xmlns:a16="http://schemas.microsoft.com/office/drawing/2014/main" id="{74C48603-95CD-C54C-2D91-3507A99EA3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22050" y="2996706"/>
            <a:ext cx="2085622" cy="123435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0000" tIns="90000" rIns="90000" bIns="90000" anchor="ctr">
            <a:normAutofit/>
          </a:bodyPr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Tapahtuma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65A3A244-4472-FA6D-1518-4D6AA1F06C1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80191" y="2098753"/>
            <a:ext cx="1153189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####</a:t>
            </a:r>
          </a:p>
        </p:txBody>
      </p:sp>
      <p:sp>
        <p:nvSpPr>
          <p:cNvPr id="23" name="Tekstin paikkamerkki 18">
            <a:extLst>
              <a:ext uri="{FF2B5EF4-FFF2-40B4-BE49-F238E27FC236}">
                <a16:creationId xmlns:a16="http://schemas.microsoft.com/office/drawing/2014/main" id="{DF9EC9EE-5D48-6070-0800-69B61F5D1D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613975" y="4498753"/>
            <a:ext cx="2085622" cy="123435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0000" tIns="90000" rIns="90000" bIns="90000" anchor="ctr">
            <a:normAutofit/>
          </a:bodyPr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Tapahtuma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88977EF-36E6-5BB2-F74D-1441C20E16E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72117" y="2098753"/>
            <a:ext cx="1153189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####</a:t>
            </a:r>
          </a:p>
        </p:txBody>
      </p:sp>
      <p:sp>
        <p:nvSpPr>
          <p:cNvPr id="24" name="Tekstin paikkamerkki 18">
            <a:extLst>
              <a:ext uri="{FF2B5EF4-FFF2-40B4-BE49-F238E27FC236}">
                <a16:creationId xmlns:a16="http://schemas.microsoft.com/office/drawing/2014/main" id="{A5BD12EF-019B-D15E-1F3A-21BE5419418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05900" y="2996706"/>
            <a:ext cx="2085622" cy="123435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0000" tIns="90000" rIns="90000" bIns="90000" anchor="ctr">
            <a:normAutofit/>
          </a:bodyPr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Tapahtuma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8CBF6E35-6018-C740-42CC-B6EBBCF1E23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264041" y="2098753"/>
            <a:ext cx="1153189" cy="28041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####</a:t>
            </a:r>
          </a:p>
        </p:txBody>
      </p:sp>
      <p:sp>
        <p:nvSpPr>
          <p:cNvPr id="25" name="Tekstin paikkamerkki 18">
            <a:extLst>
              <a:ext uri="{FF2B5EF4-FFF2-40B4-BE49-F238E27FC236}">
                <a16:creationId xmlns:a16="http://schemas.microsoft.com/office/drawing/2014/main" id="{6C599BC2-319F-A3C0-3E06-E7A8E820F1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97825" y="4498753"/>
            <a:ext cx="2085622" cy="123435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90000" tIns="90000" rIns="90000" bIns="90000" anchor="ctr">
            <a:normAutofit/>
          </a:bodyPr>
          <a:lstStyle>
            <a:lvl1pPr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dirty="0"/>
              <a:t>Tapahtuma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62E242-1527-241C-9CD4-D3A3A2C7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8ACBD65-229E-366B-4378-106004C1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D89B64-6CE2-10B9-85DD-45E004B0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B61FC66-AF6F-9BFD-5332-555C8CD69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773011" y="2513013"/>
            <a:ext cx="216000" cy="21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algn="ctr">
              <a:buNone/>
              <a:defRPr sz="1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ekstin paikkamerkki 9">
            <a:extLst>
              <a:ext uri="{FF2B5EF4-FFF2-40B4-BE49-F238E27FC236}">
                <a16:creationId xmlns:a16="http://schemas.microsoft.com/office/drawing/2014/main" id="{3FC00659-4871-8145-9F0E-4626D39E3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364936" y="2513013"/>
            <a:ext cx="216000" cy="21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algn="ctr">
              <a:buNone/>
              <a:defRPr sz="1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4" name="Tekstin paikkamerkki 9">
            <a:extLst>
              <a:ext uri="{FF2B5EF4-FFF2-40B4-BE49-F238E27FC236}">
                <a16:creationId xmlns:a16="http://schemas.microsoft.com/office/drawing/2014/main" id="{DC0A7C4E-8C9F-724B-CD5F-3FBEE3481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956861" y="2513013"/>
            <a:ext cx="216000" cy="21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algn="ctr">
              <a:buNone/>
              <a:defRPr sz="1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ekstin paikkamerkki 9">
            <a:extLst>
              <a:ext uri="{FF2B5EF4-FFF2-40B4-BE49-F238E27FC236}">
                <a16:creationId xmlns:a16="http://schemas.microsoft.com/office/drawing/2014/main" id="{A30484E4-FC83-A83F-AF51-32E7A58D8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48786" y="2513013"/>
            <a:ext cx="216000" cy="21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algn="ctr">
              <a:buNone/>
              <a:defRPr sz="1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kstin paikkamerkki 9">
            <a:extLst>
              <a:ext uri="{FF2B5EF4-FFF2-40B4-BE49-F238E27FC236}">
                <a16:creationId xmlns:a16="http://schemas.microsoft.com/office/drawing/2014/main" id="{AD4CC49A-0819-75C7-F41B-1B7E8287F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40711" y="2513013"/>
            <a:ext cx="216000" cy="21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algn="ctr">
              <a:buNone/>
              <a:defRPr sz="1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7" name="Tekstin paikkamerkki 9">
            <a:extLst>
              <a:ext uri="{FF2B5EF4-FFF2-40B4-BE49-F238E27FC236}">
                <a16:creationId xmlns:a16="http://schemas.microsoft.com/office/drawing/2014/main" id="{86BF78BA-671F-6287-AF59-CE10D845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32636" y="2513013"/>
            <a:ext cx="216000" cy="216000"/>
          </a:xfrm>
          <a:prstGeom prst="ellipse">
            <a:avLst/>
          </a:prstGeom>
          <a:solidFill>
            <a:schemeClr val="accent6"/>
          </a:solidFill>
        </p:spPr>
        <p:txBody>
          <a:bodyPr/>
          <a:lstStyle>
            <a:lvl1pPr algn="ctr">
              <a:buNone/>
              <a:defRPr sz="1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26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t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CCDD764-2D0C-1BE6-94A7-18213347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1" y="956795"/>
            <a:ext cx="10511118" cy="510909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8" name="Tekstin paikkamerkki 27">
            <a:extLst>
              <a:ext uri="{FF2B5EF4-FFF2-40B4-BE49-F238E27FC236}">
                <a16:creationId xmlns:a16="http://schemas.microsoft.com/office/drawing/2014/main" id="{C53B4EBD-B5A0-ACC0-4FEE-72A0F751A7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31963" y="1681896"/>
            <a:ext cx="2087528" cy="1347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Asiakas</a:t>
            </a: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9217FB4E-0827-42F0-F3A6-B90CF4D98F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50455" y="1681163"/>
            <a:ext cx="2688942" cy="1347787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33" name="Tekstin paikkamerkki 31">
            <a:extLst>
              <a:ext uri="{FF2B5EF4-FFF2-40B4-BE49-F238E27FC236}">
                <a16:creationId xmlns:a16="http://schemas.microsoft.com/office/drawing/2014/main" id="{5E733D73-1047-2A5A-3469-C8EA493D52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70362" y="1681163"/>
            <a:ext cx="2688942" cy="1347787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29" name="Tekstin paikkamerkki 27">
            <a:extLst>
              <a:ext uri="{FF2B5EF4-FFF2-40B4-BE49-F238E27FC236}">
                <a16:creationId xmlns:a16="http://schemas.microsoft.com/office/drawing/2014/main" id="{AC807B90-9258-F0E8-D7AC-9FF253EC94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1963" y="3243415"/>
            <a:ext cx="2087528" cy="1347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Asiakas</a:t>
            </a:r>
          </a:p>
        </p:txBody>
      </p:sp>
      <p:sp>
        <p:nvSpPr>
          <p:cNvPr id="34" name="Tekstin paikkamerkki 31">
            <a:extLst>
              <a:ext uri="{FF2B5EF4-FFF2-40B4-BE49-F238E27FC236}">
                <a16:creationId xmlns:a16="http://schemas.microsoft.com/office/drawing/2014/main" id="{925EEACA-448A-C122-047B-F93C16DDD8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0455" y="3242261"/>
            <a:ext cx="2688942" cy="1347787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35" name="Tekstin paikkamerkki 31">
            <a:extLst>
              <a:ext uri="{FF2B5EF4-FFF2-40B4-BE49-F238E27FC236}">
                <a16:creationId xmlns:a16="http://schemas.microsoft.com/office/drawing/2014/main" id="{4409561A-4EDA-3D72-F9BC-5DC2373AF0D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70362" y="3242261"/>
            <a:ext cx="2688942" cy="1347787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30" name="Tekstin paikkamerkki 27">
            <a:extLst>
              <a:ext uri="{FF2B5EF4-FFF2-40B4-BE49-F238E27FC236}">
                <a16:creationId xmlns:a16="http://schemas.microsoft.com/office/drawing/2014/main" id="{E9347723-97B1-63BA-160A-3723AA6CA0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1963" y="4804934"/>
            <a:ext cx="2087528" cy="1347327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Asiakas</a:t>
            </a:r>
          </a:p>
        </p:txBody>
      </p:sp>
      <p:sp>
        <p:nvSpPr>
          <p:cNvPr id="36" name="Tekstin paikkamerkki 31">
            <a:extLst>
              <a:ext uri="{FF2B5EF4-FFF2-40B4-BE49-F238E27FC236}">
                <a16:creationId xmlns:a16="http://schemas.microsoft.com/office/drawing/2014/main" id="{E812DECC-0239-2BDA-F399-42467D8C07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50455" y="4803781"/>
            <a:ext cx="2688942" cy="1347787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37" name="Tekstin paikkamerkki 31">
            <a:extLst>
              <a:ext uri="{FF2B5EF4-FFF2-40B4-BE49-F238E27FC236}">
                <a16:creationId xmlns:a16="http://schemas.microsoft.com/office/drawing/2014/main" id="{F1CFE77F-DD59-4BDF-CE31-3E59CC0447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670362" y="4803781"/>
            <a:ext cx="2688942" cy="1347787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62E242-1527-241C-9CD4-D3A3A2C7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8ACBD65-229E-366B-4378-106004C1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D89B64-6CE2-10B9-85DD-45E004B0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Suorakulmio: Vastakkaiset kulmat pyöristetty 8">
            <a:extLst>
              <a:ext uri="{FF2B5EF4-FFF2-40B4-BE49-F238E27FC236}">
                <a16:creationId xmlns:a16="http://schemas.microsoft.com/office/drawing/2014/main" id="{180660B4-D763-D84B-5F8E-DEFCC6315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199" y="1681897"/>
            <a:ext cx="2537177" cy="13473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1019375-1C0B-BFE4-9634-8D15FEC9D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73601" y="-2141637"/>
            <a:ext cx="45719" cy="10510197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5CD049B8-4F73-A518-B6C6-B965F3FD3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3665" y="1753833"/>
            <a:ext cx="2266246" cy="120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Suorakulmio: Vastakkaiset kulmat pyöristetty 10">
            <a:extLst>
              <a:ext uri="{FF2B5EF4-FFF2-40B4-BE49-F238E27FC236}">
                <a16:creationId xmlns:a16="http://schemas.microsoft.com/office/drawing/2014/main" id="{2A66B02C-2830-E1E5-71F3-DFFC73F6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199" y="3243418"/>
            <a:ext cx="2537177" cy="13473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Suorakulmio: Vastakkaiset kulmat pyöristetty 11">
            <a:extLst>
              <a:ext uri="{FF2B5EF4-FFF2-40B4-BE49-F238E27FC236}">
                <a16:creationId xmlns:a16="http://schemas.microsoft.com/office/drawing/2014/main" id="{D897CAA1-20FC-6C86-9487-D564A86C1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199" y="4804937"/>
            <a:ext cx="2537177" cy="13473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2C49BF9F-FE5A-900B-A920-EDD3FB814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77473" y="-583988"/>
            <a:ext cx="45719" cy="10517942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20" name="Kuvan paikkamerkki 4">
            <a:extLst>
              <a:ext uri="{FF2B5EF4-FFF2-40B4-BE49-F238E27FC236}">
                <a16:creationId xmlns:a16="http://schemas.microsoft.com/office/drawing/2014/main" id="{137AC96C-33AD-881E-2E62-670731352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3665" y="3315353"/>
            <a:ext cx="2266246" cy="120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6" name="Kuvan paikkamerkki 4">
            <a:extLst>
              <a:ext uri="{FF2B5EF4-FFF2-40B4-BE49-F238E27FC236}">
                <a16:creationId xmlns:a16="http://schemas.microsoft.com/office/drawing/2014/main" id="{82866D43-5511-D48C-F1CB-BDA6563C4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3665" y="4876873"/>
            <a:ext cx="2266246" cy="120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8317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ssit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DDC0CFB2-83CE-1C6D-52F4-B589C2DBC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1" y="956795"/>
            <a:ext cx="10511118" cy="510909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2" name="Tekstin paikkamerkki 27">
            <a:extLst>
              <a:ext uri="{FF2B5EF4-FFF2-40B4-BE49-F238E27FC236}">
                <a16:creationId xmlns:a16="http://schemas.microsoft.com/office/drawing/2014/main" id="{27A8D41B-8020-D208-466F-BE931755DB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3117745"/>
            <a:ext cx="2537176" cy="5847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Asiakas</a:t>
            </a:r>
          </a:p>
        </p:txBody>
      </p:sp>
      <p:sp>
        <p:nvSpPr>
          <p:cNvPr id="16" name="Tekstin paikkamerkki 31">
            <a:extLst>
              <a:ext uri="{FF2B5EF4-FFF2-40B4-BE49-F238E27FC236}">
                <a16:creationId xmlns:a16="http://schemas.microsoft.com/office/drawing/2014/main" id="{42F3E608-64BC-E689-C975-2F4810F9F4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9112" y="1681163"/>
            <a:ext cx="2537173" cy="2021354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23" name="Tekstin paikkamerkki 27">
            <a:extLst>
              <a:ext uri="{FF2B5EF4-FFF2-40B4-BE49-F238E27FC236}">
                <a16:creationId xmlns:a16="http://schemas.microsoft.com/office/drawing/2014/main" id="{758189F3-315A-CCFF-F4A4-921695913D0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80851" y="3117745"/>
            <a:ext cx="2537176" cy="5847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Asiakas</a:t>
            </a:r>
          </a:p>
        </p:txBody>
      </p:sp>
      <p:sp>
        <p:nvSpPr>
          <p:cNvPr id="32" name="Tekstin paikkamerkki 31">
            <a:extLst>
              <a:ext uri="{FF2B5EF4-FFF2-40B4-BE49-F238E27FC236}">
                <a16:creationId xmlns:a16="http://schemas.microsoft.com/office/drawing/2014/main" id="{9217FB4E-0827-42F0-F3A6-B90CF4D98F10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813466" y="1681163"/>
            <a:ext cx="2537173" cy="2021352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40" name="Tekstin paikkamerkki 27">
            <a:extLst>
              <a:ext uri="{FF2B5EF4-FFF2-40B4-BE49-F238E27FC236}">
                <a16:creationId xmlns:a16="http://schemas.microsoft.com/office/drawing/2014/main" id="{3C1F83D5-063F-B036-B4B5-F915F83070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8199" y="5503525"/>
            <a:ext cx="2537176" cy="5847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Asiakas</a:t>
            </a:r>
          </a:p>
        </p:txBody>
      </p:sp>
      <p:sp>
        <p:nvSpPr>
          <p:cNvPr id="39" name="Tekstin paikkamerkki 31">
            <a:extLst>
              <a:ext uri="{FF2B5EF4-FFF2-40B4-BE49-F238E27FC236}">
                <a16:creationId xmlns:a16="http://schemas.microsoft.com/office/drawing/2014/main" id="{49F2869F-B3BD-D43C-9315-F91FDD55EFD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69112" y="4066943"/>
            <a:ext cx="2537173" cy="2021354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41" name="Tekstin paikkamerkki 27">
            <a:extLst>
              <a:ext uri="{FF2B5EF4-FFF2-40B4-BE49-F238E27FC236}">
                <a16:creationId xmlns:a16="http://schemas.microsoft.com/office/drawing/2014/main" id="{DA142C68-B379-75A0-86D3-FCF1A925210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76905" y="5503525"/>
            <a:ext cx="2537176" cy="584775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i-FI" dirty="0"/>
              <a:t>Asiakas</a:t>
            </a:r>
          </a:p>
        </p:txBody>
      </p:sp>
      <p:sp>
        <p:nvSpPr>
          <p:cNvPr id="27" name="Tekstin paikkamerkki 31">
            <a:extLst>
              <a:ext uri="{FF2B5EF4-FFF2-40B4-BE49-F238E27FC236}">
                <a16:creationId xmlns:a16="http://schemas.microsoft.com/office/drawing/2014/main" id="{860E580A-A02C-A286-9E97-30BEB73A77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09520" y="4066943"/>
            <a:ext cx="2537173" cy="2021352"/>
          </a:xfrm>
        </p:spPr>
        <p:txBody>
          <a:bodyPr>
            <a:normAutofit/>
          </a:bodyPr>
          <a:lstStyle>
            <a:lvl1pPr marL="144000" indent="-144000">
              <a:defRPr sz="1600"/>
            </a:lvl1pPr>
          </a:lstStyle>
          <a:p>
            <a:pPr lvl="0"/>
            <a:r>
              <a:rPr lang="fi-FI" dirty="0"/>
              <a:t>Kuvaus tehdystä työstä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262E242-1527-241C-9CD4-D3A3A2C7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8ACBD65-229E-366B-4378-106004C1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D89B64-6CE2-10B9-85DD-45E004B0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Suorakulmio: Vastakkaiset kulmat pyöristetty 8">
            <a:extLst>
              <a:ext uri="{FF2B5EF4-FFF2-40B4-BE49-F238E27FC236}">
                <a16:creationId xmlns:a16="http://schemas.microsoft.com/office/drawing/2014/main" id="{180660B4-D763-D84B-5F8E-DEFCC6315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82553" y="1681897"/>
            <a:ext cx="2537177" cy="13473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1019375-1C0B-BFE4-9634-8D15FEC9D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73601" y="-1393228"/>
            <a:ext cx="45719" cy="10510197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8" name="Kuvan paikkamerkki 4">
            <a:extLst>
              <a:ext uri="{FF2B5EF4-FFF2-40B4-BE49-F238E27FC236}">
                <a16:creationId xmlns:a16="http://schemas.microsoft.com/office/drawing/2014/main" id="{5CD049B8-4F73-A518-B6C6-B965F3FD3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018" y="1753833"/>
            <a:ext cx="2266246" cy="120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C8AF4C69-2F32-F4EA-C711-62D24FC4C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1681897"/>
            <a:ext cx="0" cy="44064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14" name="Suorakulmio: Vastakkaiset kulmat pyöristetty 13">
            <a:extLst>
              <a:ext uri="{FF2B5EF4-FFF2-40B4-BE49-F238E27FC236}">
                <a16:creationId xmlns:a16="http://schemas.microsoft.com/office/drawing/2014/main" id="{55562217-E33A-60FC-92A2-32969154E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199" y="1681897"/>
            <a:ext cx="2537177" cy="13473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Kuvan paikkamerkki 4">
            <a:extLst>
              <a:ext uri="{FF2B5EF4-FFF2-40B4-BE49-F238E27FC236}">
                <a16:creationId xmlns:a16="http://schemas.microsoft.com/office/drawing/2014/main" id="{E633CC21-7C3F-BB4C-BC4C-A7F098F22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3664" y="1753833"/>
            <a:ext cx="2266246" cy="120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4" name="Suorakulmio: Vastakkaiset kulmat pyöristetty 23">
            <a:extLst>
              <a:ext uri="{FF2B5EF4-FFF2-40B4-BE49-F238E27FC236}">
                <a16:creationId xmlns:a16="http://schemas.microsoft.com/office/drawing/2014/main" id="{6AFD42FA-958A-58CB-60BF-AC2E4A4ED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78607" y="4067677"/>
            <a:ext cx="2537177" cy="13473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5" name="Kuvan paikkamerkki 4">
            <a:extLst>
              <a:ext uri="{FF2B5EF4-FFF2-40B4-BE49-F238E27FC236}">
                <a16:creationId xmlns:a16="http://schemas.microsoft.com/office/drawing/2014/main" id="{DE78D585-5C86-86F9-6CFE-902B15119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14072" y="4139613"/>
            <a:ext cx="2266246" cy="120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1" name="Suorakulmio: Vastakkaiset kulmat pyöristetty 30">
            <a:extLst>
              <a:ext uri="{FF2B5EF4-FFF2-40B4-BE49-F238E27FC236}">
                <a16:creationId xmlns:a16="http://schemas.microsoft.com/office/drawing/2014/main" id="{80E8399E-EC96-3CFC-602D-A3C29BBD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199" y="4067677"/>
            <a:ext cx="2537177" cy="134732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8" name="Kuvan paikkamerkki 4">
            <a:extLst>
              <a:ext uri="{FF2B5EF4-FFF2-40B4-BE49-F238E27FC236}">
                <a16:creationId xmlns:a16="http://schemas.microsoft.com/office/drawing/2014/main" id="{8216578F-64E2-6E8F-5FAA-F23F200C2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3664" y="4139613"/>
            <a:ext cx="2266246" cy="120345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165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t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84004CE-63DF-67C5-BBC0-1247C1AC3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EDFDB723-9065-FF48-59E2-1C1961B9D2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2952855"/>
            <a:ext cx="2025650" cy="78944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5400" spc="-70" baseline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/>
              <a:t>#####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EDD7839-AD36-62D9-8321-BE75A9AEC6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5" y="3972889"/>
            <a:ext cx="2025647" cy="789447"/>
          </a:xfrm>
        </p:spPr>
        <p:txBody>
          <a:bodyPr vert="horz" lIns="0" tIns="0" rIns="0" bIns="0" rtlCol="0">
            <a:normAutofit/>
          </a:bodyPr>
          <a:lstStyle>
            <a:lvl1pPr marL="0" indent="0" algn="ctr">
              <a:buNone/>
              <a:defRPr lang="fi-FI" sz="20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C8F4A48C-F508-0E0A-8E6C-1A36442B4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0128" y="2952855"/>
            <a:ext cx="2025650" cy="78944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5400" spc="-70" baseline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/>
              <a:t>#####</a:t>
            </a:r>
          </a:p>
        </p:txBody>
      </p:sp>
      <p:sp>
        <p:nvSpPr>
          <p:cNvPr id="17" name="Tekstin paikkamerkki 9">
            <a:extLst>
              <a:ext uri="{FF2B5EF4-FFF2-40B4-BE49-F238E27FC236}">
                <a16:creationId xmlns:a16="http://schemas.microsoft.com/office/drawing/2014/main" id="{DE3A46D6-C435-6EF2-4AC2-013B2EE125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59259" y="3972889"/>
            <a:ext cx="2026800" cy="789447"/>
          </a:xfrm>
        </p:spPr>
        <p:txBody>
          <a:bodyPr vert="horz" lIns="0" tIns="0" rIns="0" bIns="0" rtlCol="0">
            <a:normAutofit/>
          </a:bodyPr>
          <a:lstStyle>
            <a:lvl1pPr marL="0" indent="0" algn="ctr">
              <a:buNone/>
              <a:defRPr lang="fi-FI" sz="20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Tekstin paikkamerkki 7">
            <a:extLst>
              <a:ext uri="{FF2B5EF4-FFF2-40B4-BE49-F238E27FC236}">
                <a16:creationId xmlns:a16="http://schemas.microsoft.com/office/drawing/2014/main" id="{C2216DDB-6E37-63CC-A516-29D191E6EF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2054" y="2952855"/>
            <a:ext cx="2025650" cy="78944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5400" spc="-70" baseline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/>
              <a:t>#####</a:t>
            </a:r>
          </a:p>
        </p:txBody>
      </p:sp>
      <p:sp>
        <p:nvSpPr>
          <p:cNvPr id="19" name="Tekstin paikkamerkki 9">
            <a:extLst>
              <a:ext uri="{FF2B5EF4-FFF2-40B4-BE49-F238E27FC236}">
                <a16:creationId xmlns:a16="http://schemas.microsoft.com/office/drawing/2014/main" id="{392FAE42-A0F3-BFCC-F2B4-28C0D791D1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81476" y="3972889"/>
            <a:ext cx="2026800" cy="789447"/>
          </a:xfrm>
        </p:spPr>
        <p:txBody>
          <a:bodyPr vert="horz" lIns="0" tIns="0" rIns="0" bIns="0" rtlCol="0">
            <a:normAutofit/>
          </a:bodyPr>
          <a:lstStyle>
            <a:lvl1pPr marL="0" indent="0" algn="ctr">
              <a:buNone/>
              <a:defRPr lang="fi-FI" sz="20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kstin paikkamerkki 7">
            <a:extLst>
              <a:ext uri="{FF2B5EF4-FFF2-40B4-BE49-F238E27FC236}">
                <a16:creationId xmlns:a16="http://schemas.microsoft.com/office/drawing/2014/main" id="{1A5E6984-C81D-544B-311A-87A44BC2E5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3980" y="2952855"/>
            <a:ext cx="2025650" cy="78944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5400" spc="-70" baseline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/>
              <a:t>#####</a:t>
            </a:r>
          </a:p>
        </p:txBody>
      </p:sp>
      <p:sp>
        <p:nvSpPr>
          <p:cNvPr id="22" name="Tekstin paikkamerkki 9">
            <a:extLst>
              <a:ext uri="{FF2B5EF4-FFF2-40B4-BE49-F238E27FC236}">
                <a16:creationId xmlns:a16="http://schemas.microsoft.com/office/drawing/2014/main" id="{8C0DDBC5-9376-D88A-1730-2F915EE4C3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3693" y="3972889"/>
            <a:ext cx="2026800" cy="789447"/>
          </a:xfrm>
        </p:spPr>
        <p:txBody>
          <a:bodyPr vert="horz" lIns="0" tIns="0" rIns="0" bIns="0" rtlCol="0">
            <a:normAutofit/>
          </a:bodyPr>
          <a:lstStyle>
            <a:lvl1pPr marL="0" indent="0" algn="ctr">
              <a:buNone/>
              <a:defRPr lang="fi-FI" sz="20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Tekstin paikkamerkki 7">
            <a:extLst>
              <a:ext uri="{FF2B5EF4-FFF2-40B4-BE49-F238E27FC236}">
                <a16:creationId xmlns:a16="http://schemas.microsoft.com/office/drawing/2014/main" id="{E71422B2-D9FF-CD8D-A100-7B3795431A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25909" y="2952855"/>
            <a:ext cx="2025650" cy="789447"/>
          </a:xfrm>
        </p:spPr>
        <p:txBody>
          <a:bodyPr wrap="square" anchor="b">
            <a:spAutoFit/>
          </a:bodyPr>
          <a:lstStyle>
            <a:lvl1pPr marL="0" indent="0" algn="ctr">
              <a:buNone/>
              <a:defRPr sz="5400" spc="-70" baseline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 dirty="0"/>
              <a:t>#####</a:t>
            </a:r>
          </a:p>
        </p:txBody>
      </p:sp>
      <p:sp>
        <p:nvSpPr>
          <p:cNvPr id="25" name="Tekstin paikkamerkki 9">
            <a:extLst>
              <a:ext uri="{FF2B5EF4-FFF2-40B4-BE49-F238E27FC236}">
                <a16:creationId xmlns:a16="http://schemas.microsoft.com/office/drawing/2014/main" id="{07C61221-3DEF-B482-8017-ADB526BC1F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25909" y="3972889"/>
            <a:ext cx="2026800" cy="789447"/>
          </a:xfrm>
        </p:spPr>
        <p:txBody>
          <a:bodyPr vert="horz" lIns="0" tIns="0" rIns="0" bIns="0" rtlCol="0">
            <a:normAutofit/>
          </a:bodyPr>
          <a:lstStyle>
            <a:lvl1pPr marL="0" indent="0" algn="ctr">
              <a:buNone/>
              <a:defRPr lang="fi-FI" sz="2000" b="1" dirty="0">
                <a:solidFill>
                  <a:schemeClr val="tx2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94A027C-BCBA-D9BA-4940-B6F1A7709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92691B-0E7C-B9A2-FEC4-07071DD9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E440C0B-6EA2-4245-FBF7-5E2B3B94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C21EFAC5-2007-765E-729C-8FFF063C8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11990" y="2952855"/>
            <a:ext cx="0" cy="18108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B8739400-4726-9D54-A81F-C7828A629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33916" y="2952855"/>
            <a:ext cx="0" cy="18108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307AC9EE-CBAF-CD21-1D84-8D2E30914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5842" y="2952855"/>
            <a:ext cx="0" cy="18108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F56C059F-56AF-0AD4-9545-3B6D58FEE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7768" y="2952855"/>
            <a:ext cx="0" cy="1810800"/>
          </a:xfrm>
          <a:custGeom>
            <a:avLst/>
            <a:gdLst/>
            <a:ahLst/>
            <a:cxnLst/>
            <a:rect l="l" t="t" r="r" b="b"/>
            <a:pathLst>
              <a:path h="2946400">
                <a:moveTo>
                  <a:pt x="0" y="0"/>
                </a:moveTo>
                <a:lnTo>
                  <a:pt x="0" y="2946400"/>
                </a:lnTo>
              </a:path>
            </a:pathLst>
          </a:custGeom>
          <a:ln w="6350">
            <a:solidFill>
              <a:srgbClr val="0F5064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73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kuvall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7229" y="1427163"/>
            <a:ext cx="5377542" cy="1443024"/>
          </a:xfrm>
        </p:spPr>
        <p:txBody>
          <a:bodyPr anchor="t">
            <a:normAutofit/>
          </a:bodyPr>
          <a:lstStyle>
            <a:lvl1pPr algn="ctr">
              <a:lnSpc>
                <a:spcPct val="78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7229" y="3164459"/>
            <a:ext cx="5377542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AED3534F-5FCE-9CDE-5EFB-03D764DBE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485F4C32-3F00-4202-0F22-52E74A79F619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7447635-16F4-6927-6778-EAACC7CCC874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3A51FDA-4C2C-7027-0F28-5F73DFE8061A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FCBD8D0-1FE8-A419-A7E7-9D0BFEEC089C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14" name="Tekstin paikkamerkki 8">
            <a:extLst>
              <a:ext uri="{FF2B5EF4-FFF2-40B4-BE49-F238E27FC236}">
                <a16:creationId xmlns:a16="http://schemas.microsoft.com/office/drawing/2014/main" id="{2B7C4C2E-54DB-D266-0EC3-15E3A4DFD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787" y="1427163"/>
            <a:ext cx="2721655" cy="1578894"/>
          </a:xfrm>
        </p:spPr>
        <p:txBody>
          <a:bodyPr wrap="square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fi-FI" dirty="0"/>
              <a:t>Vaihda taustakuva klikkaamalla tyhjää kohtaa dialla hiiren oikealla painikkeella, valitsemalla ’Muotoile tausta…’ ja klikkaamalla esille tulevasta valikosta ’Lisää…’-painiketta. Voit ladata brändin kuvituskuvia Intran kuvapankista (https://fcggroup.sharepoint.com/sites/FCGPictureLibrary).</a:t>
            </a:r>
          </a:p>
        </p:txBody>
      </p:sp>
    </p:spTree>
    <p:extLst>
      <p:ext uri="{BB962C8B-B14F-4D97-AF65-F5344CB8AC3E}">
        <p14:creationId xmlns:p14="http://schemas.microsoft.com/office/powerpoint/2010/main" val="41121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JAT - Diapohjat ilman sisältöä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493586"/>
            <a:ext cx="6426200" cy="44319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i-FI" sz="9600" spc="-70" baseline="0" dirty="0">
                <a:latin typeface="+mj-lt"/>
              </a:rPr>
              <a:t>Diapohjat ilman sisältöä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208E513-43CE-A60D-BD96-E32997374CEF}"/>
              </a:ext>
            </a:extLst>
          </p:cNvPr>
          <p:cNvSpPr txBox="1"/>
          <p:nvPr userDrawn="1"/>
        </p:nvSpPr>
        <p:spPr>
          <a:xfrm>
            <a:off x="1267604" y="5549600"/>
            <a:ext cx="9656793" cy="598589"/>
          </a:xfrm>
          <a:prstGeom prst="rect">
            <a:avLst/>
          </a:prstGeom>
          <a:solidFill>
            <a:schemeClr val="tx1"/>
          </a:solidFill>
        </p:spPr>
        <p:txBody>
          <a:bodyPr wrap="none" lIns="324000" tIns="144000" rIns="324000" bIns="1440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000" b="0" spc="10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Tämä on tilanjakajapohja – älä</a:t>
            </a:r>
            <a:r>
              <a:rPr lang="fi-FI" sz="2000" b="0" spc="100" baseline="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 käytä tätä esityksessä!</a:t>
            </a:r>
            <a:endParaRPr lang="fi-FI" sz="2000" b="0" spc="100" noProof="0" dirty="0">
              <a:solidFill>
                <a:schemeClr val="bg1"/>
              </a:solidFill>
              <a:latin typeface="Lucida Sans Typewriter" panose="020B0509030504030204" pitchFamily="49" charset="0"/>
              <a:ea typeface="Arial Nova" panose="020B0504020202020204" pitchFamily="34" charset="0"/>
            </a:endParaRP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35C961-81A1-9684-A5D9-AC1FE0EFC510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473F3722-DB5B-85A2-0311-5398118F5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498C717-E15C-20B7-DBCF-5357B96F7F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C3DDB5F-0C81-C75E-AD2C-27736CA1C64B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346A474-D64B-779E-EC76-DAD8FD6A9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D3BEE0D0-F20D-79A8-EFA9-B54BD76BBB6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B535B5-0213-483F-A92F-375A460EF86A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24688361-6D98-6E36-D601-CCFBEDE9D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64B831C3-07F4-1420-4A74-C6F49C819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1996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id="{ED09E5A7-6FB3-BA49-86D3-A877483A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100" y="6200637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0" y="0"/>
                </a:moveTo>
                <a:lnTo>
                  <a:pt x="10541596" y="0"/>
                </a:lnTo>
              </a:path>
            </a:pathLst>
          </a:custGeom>
          <a:ln w="60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4/2026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B9E195-E976-C543-9AD8-1BDCCECD1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1E6B5068-9F63-024C-86A7-9009A0E1B56F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7F78416-3D0B-F84F-BCB0-407C2C7B713B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A87B765-0FB3-1243-B5DD-FF865F1B16AE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37D5E0E-25E2-734B-A0C0-2575972EF124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2" name="Tekstin paikkamerkki 8">
            <a:extLst>
              <a:ext uri="{FF2B5EF4-FFF2-40B4-BE49-F238E27FC236}">
                <a16:creationId xmlns:a16="http://schemas.microsoft.com/office/drawing/2014/main" id="{C66B2067-D110-A7F0-84D3-29B8E5D69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827372"/>
            <a:ext cx="2721655" cy="1578894"/>
          </a:xfrm>
        </p:spPr>
        <p:txBody>
          <a:bodyPr wrap="square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fi-FI" dirty="0"/>
              <a:t>Vaihda taustakuva klikkaamalla tyhjää kohtaa dialla hiiren oikealla painikkeella, valitsemalla ’Muotoile tausta…’ ja klikkaamalla esille tulevasta valikosta ’Lisää…’-painiketta. Voit ladata brändin kuvituskuvia Intran kuvapankista (https://fcggroup.sharepoint.com/sites/FCGPictureLibrary).</a:t>
            </a:r>
          </a:p>
        </p:txBody>
      </p:sp>
    </p:spTree>
    <p:extLst>
      <p:ext uri="{BB962C8B-B14F-4D97-AF65-F5344CB8AC3E}">
        <p14:creationId xmlns:p14="http://schemas.microsoft.com/office/powerpoint/2010/main" val="309569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0F249059-C474-769B-E8B5-47240D703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513EFB5-1A37-A84E-06CB-2190E601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0488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64B5C58-52CC-045A-F6A1-1B18812E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98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3237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JAT - Lopetusdia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1970910"/>
            <a:ext cx="6426200" cy="147732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i-FI" sz="9600" spc="-70" baseline="0" dirty="0">
                <a:latin typeface="+mj-lt"/>
              </a:rPr>
              <a:t>Lopetusdiat</a:t>
            </a: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35C961-81A1-9684-A5D9-AC1FE0EFC510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473F3722-DB5B-85A2-0311-5398118F5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498C717-E15C-20B7-DBCF-5357B96F7F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C3DDB5F-0C81-C75E-AD2C-27736CA1C64B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346A474-D64B-779E-EC76-DAD8FD6A9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D3BEE0D0-F20D-79A8-EFA9-B54BD76BBB6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B535B5-0213-483F-A92F-375A460EF86A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24688361-6D98-6E36-D601-CCFBEDE9D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64B831C3-07F4-1420-4A74-C6F49C819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71FF7289-7383-FDAF-BD3E-5337D5D79477}"/>
              </a:ext>
            </a:extLst>
          </p:cNvPr>
          <p:cNvSpPr txBox="1"/>
          <p:nvPr userDrawn="1"/>
        </p:nvSpPr>
        <p:spPr>
          <a:xfrm>
            <a:off x="1267604" y="5549600"/>
            <a:ext cx="9656793" cy="598589"/>
          </a:xfrm>
          <a:prstGeom prst="rect">
            <a:avLst/>
          </a:prstGeom>
          <a:solidFill>
            <a:schemeClr val="tx1"/>
          </a:solidFill>
        </p:spPr>
        <p:txBody>
          <a:bodyPr wrap="none" lIns="324000" tIns="144000" rIns="324000" bIns="1440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000" b="0" spc="10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Tämä on tilanjakajapohja – älä</a:t>
            </a:r>
            <a:r>
              <a:rPr lang="fi-FI" sz="2000" b="0" spc="100" baseline="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 käytä tätä esityksessä!</a:t>
            </a:r>
            <a:endParaRPr lang="fi-FI" sz="2000" b="0" spc="100" noProof="0" dirty="0">
              <a:solidFill>
                <a:schemeClr val="bg1"/>
              </a:solidFill>
              <a:latin typeface="Lucida Sans Typewriter" panose="020B0509030504030204" pitchFamily="49" charset="0"/>
              <a:ea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6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FEDC5CA-3959-BE43-BB24-E13A19E2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865996" y="257492"/>
            <a:chExt cx="5676003" cy="174230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tx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tx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tx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987842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CG.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98FCF-35CD-E54F-B69A-E8AAC285C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24757" y="3250641"/>
            <a:ext cx="1145730" cy="351693"/>
            <a:chOff x="5524757" y="3250641"/>
            <a:chExt cx="1145730" cy="35169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3C15140-040D-F241-992D-3D24DDC3F730}"/>
                </a:ext>
              </a:extLst>
            </p:cNvPr>
            <p:cNvSpPr/>
            <p:nvPr/>
          </p:nvSpPr>
          <p:spPr>
            <a:xfrm>
              <a:off x="6558411" y="3483237"/>
              <a:ext cx="112076" cy="111487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02A8398-D333-3344-AB9E-995A24DB8DF6}"/>
                </a:ext>
              </a:extLst>
            </p:cNvPr>
            <p:cNvSpPr/>
            <p:nvPr/>
          </p:nvSpPr>
          <p:spPr>
            <a:xfrm>
              <a:off x="5524757" y="3256673"/>
              <a:ext cx="214905" cy="339597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380EAB-5368-1F45-B531-8BF5A1EF293F}"/>
                </a:ext>
              </a:extLst>
            </p:cNvPr>
            <p:cNvSpPr/>
            <p:nvPr/>
          </p:nvSpPr>
          <p:spPr>
            <a:xfrm>
              <a:off x="5786765" y="3250641"/>
              <a:ext cx="308478" cy="351652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0B94BD4-5603-3541-90D3-C7D9DC351BD8}"/>
                </a:ext>
              </a:extLst>
            </p:cNvPr>
            <p:cNvSpPr/>
            <p:nvPr/>
          </p:nvSpPr>
          <p:spPr>
            <a:xfrm>
              <a:off x="6137152" y="3250662"/>
              <a:ext cx="318626" cy="351672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597099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kuvall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1889D96A-E9F8-2E29-26AC-50F607D9E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9000">
                <a:srgbClr val="B4CDD5">
                  <a:alpha val="20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bg2">
                  <a:alpha val="70000"/>
                </a:schemeClr>
              </a:gs>
              <a:gs pos="83000">
                <a:schemeClr val="bg2">
                  <a:alpha val="8500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7229" y="1838840"/>
            <a:ext cx="5377542" cy="1443024"/>
          </a:xfrm>
        </p:spPr>
        <p:txBody>
          <a:bodyPr anchor="b">
            <a:normAutofit/>
          </a:bodyPr>
          <a:lstStyle>
            <a:lvl1pPr algn="ctr">
              <a:lnSpc>
                <a:spcPct val="78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7229" y="3576136"/>
            <a:ext cx="5377542" cy="114640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4/2026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4/2026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Group 17">
            <a:extLst>
              <a:ext uri="{FF2B5EF4-FFF2-40B4-BE49-F238E27FC236}">
                <a16:creationId xmlns:a16="http://schemas.microsoft.com/office/drawing/2014/main" id="{AED3534F-5FCE-9CDE-5EFB-03D764DBE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778253" y="257537"/>
            <a:ext cx="762501" cy="234056"/>
            <a:chOff x="10778253" y="257537"/>
            <a:chExt cx="762501" cy="23405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485F4C32-3F00-4202-0F22-52E74A79F619}"/>
                </a:ext>
              </a:extLst>
            </p:cNvPr>
            <p:cNvSpPr/>
            <p:nvPr/>
          </p:nvSpPr>
          <p:spPr>
            <a:xfrm>
              <a:off x="11466166" y="412333"/>
              <a:ext cx="74588" cy="74196"/>
            </a:xfrm>
            <a:custGeom>
              <a:avLst/>
              <a:gdLst>
                <a:gd name="connsiteX0" fmla="*/ 74588 w 74588"/>
                <a:gd name="connsiteY0" fmla="*/ 37098 h 74196"/>
                <a:gd name="connsiteX1" fmla="*/ 37294 w 74588"/>
                <a:gd name="connsiteY1" fmla="*/ 74197 h 74196"/>
                <a:gd name="connsiteX2" fmla="*/ 0 w 74588"/>
                <a:gd name="connsiteY2" fmla="*/ 37098 h 74196"/>
                <a:gd name="connsiteX3" fmla="*/ 37294 w 74588"/>
                <a:gd name="connsiteY3" fmla="*/ 0 h 74196"/>
                <a:gd name="connsiteX4" fmla="*/ 74588 w 74588"/>
                <a:gd name="connsiteY4" fmla="*/ 37098 h 7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88" h="74196">
                  <a:moveTo>
                    <a:pt x="74588" y="37098"/>
                  </a:moveTo>
                  <a:cubicBezTo>
                    <a:pt x="74588" y="57590"/>
                    <a:pt x="57887" y="74197"/>
                    <a:pt x="37294" y="74197"/>
                  </a:cubicBezTo>
                  <a:cubicBezTo>
                    <a:pt x="16695" y="74197"/>
                    <a:pt x="0" y="57583"/>
                    <a:pt x="0" y="37098"/>
                  </a:cubicBezTo>
                  <a:cubicBezTo>
                    <a:pt x="0" y="16607"/>
                    <a:pt x="16695" y="0"/>
                    <a:pt x="37294" y="0"/>
                  </a:cubicBezTo>
                  <a:cubicBezTo>
                    <a:pt x="57894" y="0"/>
                    <a:pt x="74588" y="16614"/>
                    <a:pt x="74588" y="37098"/>
                  </a:cubicBezTo>
                  <a:close/>
                </a:path>
              </a:pathLst>
            </a:custGeom>
            <a:solidFill>
              <a:srgbClr val="EB5C18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7447635-16F4-6927-6778-EAACC7CCC874}"/>
                </a:ext>
              </a:extLst>
            </p:cNvPr>
            <p:cNvSpPr/>
            <p:nvPr/>
          </p:nvSpPr>
          <p:spPr>
            <a:xfrm>
              <a:off x="10778253" y="261551"/>
              <a:ext cx="143023" cy="226007"/>
            </a:xfrm>
            <a:custGeom>
              <a:avLst/>
              <a:gdLst>
                <a:gd name="connsiteX0" fmla="*/ 127880 w 143023"/>
                <a:gd name="connsiteY0" fmla="*/ 128485 h 226007"/>
                <a:gd name="connsiteX1" fmla="*/ 127880 w 143023"/>
                <a:gd name="connsiteY1" fmla="*/ 103568 h 226007"/>
                <a:gd name="connsiteX2" fmla="*/ 125769 w 143023"/>
                <a:gd name="connsiteY2" fmla="*/ 101468 h 226007"/>
                <a:gd name="connsiteX3" fmla="*/ 37184 w 143023"/>
                <a:gd name="connsiteY3" fmla="*/ 101468 h 226007"/>
                <a:gd name="connsiteX4" fmla="*/ 35073 w 143023"/>
                <a:gd name="connsiteY4" fmla="*/ 101468 h 226007"/>
                <a:gd name="connsiteX5" fmla="*/ 32962 w 143023"/>
                <a:gd name="connsiteY5" fmla="*/ 99368 h 226007"/>
                <a:gd name="connsiteX6" fmla="*/ 32962 w 143023"/>
                <a:gd name="connsiteY6" fmla="*/ 97268 h 226007"/>
                <a:gd name="connsiteX7" fmla="*/ 32962 w 143023"/>
                <a:gd name="connsiteY7" fmla="*/ 33317 h 226007"/>
                <a:gd name="connsiteX8" fmla="*/ 32962 w 143023"/>
                <a:gd name="connsiteY8" fmla="*/ 31217 h 226007"/>
                <a:gd name="connsiteX9" fmla="*/ 35073 w 143023"/>
                <a:gd name="connsiteY9" fmla="*/ 29117 h 226007"/>
                <a:gd name="connsiteX10" fmla="*/ 37184 w 143023"/>
                <a:gd name="connsiteY10" fmla="*/ 29117 h 226007"/>
                <a:gd name="connsiteX11" fmla="*/ 140912 w 143023"/>
                <a:gd name="connsiteY11" fmla="*/ 29117 h 226007"/>
                <a:gd name="connsiteX12" fmla="*/ 143023 w 143023"/>
                <a:gd name="connsiteY12" fmla="*/ 27017 h 226007"/>
                <a:gd name="connsiteX13" fmla="*/ 143023 w 143023"/>
                <a:gd name="connsiteY13" fmla="*/ 2100 h 226007"/>
                <a:gd name="connsiteX14" fmla="*/ 140912 w 143023"/>
                <a:gd name="connsiteY14" fmla="*/ 0 h 226007"/>
                <a:gd name="connsiteX15" fmla="*/ 2104 w 143023"/>
                <a:gd name="connsiteY15" fmla="*/ 0 h 226007"/>
                <a:gd name="connsiteX16" fmla="*/ 0 w 143023"/>
                <a:gd name="connsiteY16" fmla="*/ 2045 h 226007"/>
                <a:gd name="connsiteX17" fmla="*/ 0 w 143023"/>
                <a:gd name="connsiteY17" fmla="*/ 223962 h 226007"/>
                <a:gd name="connsiteX18" fmla="*/ 2104 w 143023"/>
                <a:gd name="connsiteY18" fmla="*/ 226007 h 226007"/>
                <a:gd name="connsiteX19" fmla="*/ 30851 w 143023"/>
                <a:gd name="connsiteY19" fmla="*/ 226007 h 226007"/>
                <a:gd name="connsiteX20" fmla="*/ 32962 w 143023"/>
                <a:gd name="connsiteY20" fmla="*/ 223908 h 226007"/>
                <a:gd name="connsiteX21" fmla="*/ 32962 w 143023"/>
                <a:gd name="connsiteY21" fmla="*/ 134764 h 226007"/>
                <a:gd name="connsiteX22" fmla="*/ 32962 w 143023"/>
                <a:gd name="connsiteY22" fmla="*/ 132665 h 226007"/>
                <a:gd name="connsiteX23" fmla="*/ 35073 w 143023"/>
                <a:gd name="connsiteY23" fmla="*/ 130565 h 226007"/>
                <a:gd name="connsiteX24" fmla="*/ 37184 w 143023"/>
                <a:gd name="connsiteY24" fmla="*/ 130565 h 226007"/>
                <a:gd name="connsiteX25" fmla="*/ 125769 w 143023"/>
                <a:gd name="connsiteY25" fmla="*/ 130565 h 226007"/>
                <a:gd name="connsiteX26" fmla="*/ 127880 w 143023"/>
                <a:gd name="connsiteY26" fmla="*/ 128465 h 2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3023" h="226007">
                  <a:moveTo>
                    <a:pt x="127880" y="128485"/>
                  </a:moveTo>
                  <a:lnTo>
                    <a:pt x="127880" y="103568"/>
                  </a:lnTo>
                  <a:cubicBezTo>
                    <a:pt x="127880" y="102408"/>
                    <a:pt x="126935" y="101468"/>
                    <a:pt x="125769" y="101468"/>
                  </a:cubicBezTo>
                  <a:lnTo>
                    <a:pt x="37184" y="101468"/>
                  </a:lnTo>
                  <a:lnTo>
                    <a:pt x="35073" y="101468"/>
                  </a:lnTo>
                  <a:cubicBezTo>
                    <a:pt x="33907" y="101468"/>
                    <a:pt x="32962" y="100528"/>
                    <a:pt x="32962" y="99368"/>
                  </a:cubicBezTo>
                  <a:lnTo>
                    <a:pt x="32962" y="97268"/>
                  </a:lnTo>
                  <a:lnTo>
                    <a:pt x="32962" y="33317"/>
                  </a:lnTo>
                  <a:lnTo>
                    <a:pt x="32962" y="31217"/>
                  </a:lnTo>
                  <a:cubicBezTo>
                    <a:pt x="32962" y="30057"/>
                    <a:pt x="33907" y="29117"/>
                    <a:pt x="35073" y="29117"/>
                  </a:cubicBezTo>
                  <a:lnTo>
                    <a:pt x="37184" y="29117"/>
                  </a:lnTo>
                  <a:lnTo>
                    <a:pt x="140912" y="29117"/>
                  </a:lnTo>
                  <a:cubicBezTo>
                    <a:pt x="142078" y="29117"/>
                    <a:pt x="143023" y="28177"/>
                    <a:pt x="143023" y="27017"/>
                  </a:cubicBezTo>
                  <a:lnTo>
                    <a:pt x="143023" y="2100"/>
                  </a:lnTo>
                  <a:cubicBezTo>
                    <a:pt x="143023" y="940"/>
                    <a:pt x="142078" y="0"/>
                    <a:pt x="140912" y="0"/>
                  </a:cubicBezTo>
                  <a:lnTo>
                    <a:pt x="2104" y="0"/>
                  </a:lnTo>
                  <a:cubicBezTo>
                    <a:pt x="959" y="0"/>
                    <a:pt x="28" y="913"/>
                    <a:pt x="0" y="2045"/>
                  </a:cubicBezTo>
                  <a:lnTo>
                    <a:pt x="0" y="223962"/>
                  </a:lnTo>
                  <a:cubicBezTo>
                    <a:pt x="28" y="225095"/>
                    <a:pt x="959" y="226007"/>
                    <a:pt x="2104" y="226007"/>
                  </a:cubicBezTo>
                  <a:lnTo>
                    <a:pt x="30851" y="226007"/>
                  </a:lnTo>
                  <a:cubicBezTo>
                    <a:pt x="32017" y="226007"/>
                    <a:pt x="32962" y="225067"/>
                    <a:pt x="32962" y="223908"/>
                  </a:cubicBezTo>
                  <a:lnTo>
                    <a:pt x="32962" y="134764"/>
                  </a:lnTo>
                  <a:lnTo>
                    <a:pt x="32962" y="132665"/>
                  </a:lnTo>
                  <a:cubicBezTo>
                    <a:pt x="32962" y="131505"/>
                    <a:pt x="33907" y="130565"/>
                    <a:pt x="35073" y="130565"/>
                  </a:cubicBezTo>
                  <a:lnTo>
                    <a:pt x="37184" y="130565"/>
                  </a:lnTo>
                  <a:lnTo>
                    <a:pt x="125769" y="130565"/>
                  </a:lnTo>
                  <a:cubicBezTo>
                    <a:pt x="126935" y="130565"/>
                    <a:pt x="127880" y="129625"/>
                    <a:pt x="127880" y="128465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33A51FDA-4C2C-7027-0F28-5F73DFE8061A}"/>
                </a:ext>
              </a:extLst>
            </p:cNvPr>
            <p:cNvSpPr/>
            <p:nvPr/>
          </p:nvSpPr>
          <p:spPr>
            <a:xfrm>
              <a:off x="10952623" y="257537"/>
              <a:ext cx="205297" cy="234029"/>
            </a:xfrm>
            <a:custGeom>
              <a:avLst/>
              <a:gdLst>
                <a:gd name="connsiteX0" fmla="*/ 116974 w 205297"/>
                <a:gd name="connsiteY0" fmla="*/ 204267 h 234029"/>
                <a:gd name="connsiteX1" fmla="*/ 58066 w 205297"/>
                <a:gd name="connsiteY1" fmla="*/ 178581 h 234029"/>
                <a:gd name="connsiteX2" fmla="*/ 34997 w 205297"/>
                <a:gd name="connsiteY2" fmla="*/ 117025 h 234029"/>
                <a:gd name="connsiteX3" fmla="*/ 34997 w 205297"/>
                <a:gd name="connsiteY3" fmla="*/ 116359 h 234029"/>
                <a:gd name="connsiteX4" fmla="*/ 58163 w 205297"/>
                <a:gd name="connsiteY4" fmla="*/ 55119 h 234029"/>
                <a:gd name="connsiteX5" fmla="*/ 116636 w 205297"/>
                <a:gd name="connsiteY5" fmla="*/ 29790 h 234029"/>
                <a:gd name="connsiteX6" fmla="*/ 180973 w 205297"/>
                <a:gd name="connsiteY6" fmla="*/ 55455 h 234029"/>
                <a:gd name="connsiteX7" fmla="*/ 183932 w 205297"/>
                <a:gd name="connsiteY7" fmla="*/ 55249 h 234029"/>
                <a:gd name="connsiteX8" fmla="*/ 202338 w 205297"/>
                <a:gd name="connsiteY8" fmla="*/ 34161 h 234029"/>
                <a:gd name="connsiteX9" fmla="*/ 202165 w 205297"/>
                <a:gd name="connsiteY9" fmla="*/ 31224 h 234029"/>
                <a:gd name="connsiteX10" fmla="*/ 116967 w 205297"/>
                <a:gd name="connsiteY10" fmla="*/ 0 h 234029"/>
                <a:gd name="connsiteX11" fmla="*/ 32769 w 205297"/>
                <a:gd name="connsiteY11" fmla="*/ 34340 h 234029"/>
                <a:gd name="connsiteX12" fmla="*/ 0 w 205297"/>
                <a:gd name="connsiteY12" fmla="*/ 117018 h 234029"/>
                <a:gd name="connsiteX13" fmla="*/ 0 w 205297"/>
                <a:gd name="connsiteY13" fmla="*/ 117684 h 234029"/>
                <a:gd name="connsiteX14" fmla="*/ 32838 w 205297"/>
                <a:gd name="connsiteY14" fmla="*/ 200266 h 234029"/>
                <a:gd name="connsiteX15" fmla="*/ 115615 w 205297"/>
                <a:gd name="connsiteY15" fmla="*/ 234030 h 234029"/>
                <a:gd name="connsiteX16" fmla="*/ 205297 w 205297"/>
                <a:gd name="connsiteY16" fmla="*/ 196719 h 234029"/>
                <a:gd name="connsiteX17" fmla="*/ 204180 w 205297"/>
                <a:gd name="connsiteY17" fmla="*/ 195593 h 234029"/>
                <a:gd name="connsiteX18" fmla="*/ 185878 w 205297"/>
                <a:gd name="connsiteY18" fmla="*/ 177154 h 234029"/>
                <a:gd name="connsiteX19" fmla="*/ 182987 w 205297"/>
                <a:gd name="connsiteY19" fmla="*/ 177078 h 234029"/>
                <a:gd name="connsiteX20" fmla="*/ 116967 w 205297"/>
                <a:gd name="connsiteY20" fmla="*/ 204253 h 23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5297" h="234029">
                  <a:moveTo>
                    <a:pt x="116974" y="204267"/>
                  </a:moveTo>
                  <a:cubicBezTo>
                    <a:pt x="94194" y="204267"/>
                    <a:pt x="73278" y="195147"/>
                    <a:pt x="58066" y="178581"/>
                  </a:cubicBezTo>
                  <a:cubicBezTo>
                    <a:pt x="43193" y="162386"/>
                    <a:pt x="34997" y="140522"/>
                    <a:pt x="34997" y="117025"/>
                  </a:cubicBezTo>
                  <a:lnTo>
                    <a:pt x="34997" y="116359"/>
                  </a:lnTo>
                  <a:cubicBezTo>
                    <a:pt x="34997" y="92952"/>
                    <a:pt x="43227" y="71205"/>
                    <a:pt x="58163" y="55119"/>
                  </a:cubicBezTo>
                  <a:cubicBezTo>
                    <a:pt x="73340" y="38786"/>
                    <a:pt x="94105" y="29790"/>
                    <a:pt x="116636" y="29790"/>
                  </a:cubicBezTo>
                  <a:cubicBezTo>
                    <a:pt x="140243" y="29790"/>
                    <a:pt x="159780" y="37524"/>
                    <a:pt x="180973" y="55455"/>
                  </a:cubicBezTo>
                  <a:cubicBezTo>
                    <a:pt x="181856" y="56203"/>
                    <a:pt x="183173" y="56121"/>
                    <a:pt x="183932" y="55249"/>
                  </a:cubicBezTo>
                  <a:lnTo>
                    <a:pt x="202338" y="34161"/>
                  </a:lnTo>
                  <a:cubicBezTo>
                    <a:pt x="203090" y="33297"/>
                    <a:pt x="203021" y="31986"/>
                    <a:pt x="202165" y="31224"/>
                  </a:cubicBezTo>
                  <a:cubicBezTo>
                    <a:pt x="184174" y="15166"/>
                    <a:pt x="159573" y="0"/>
                    <a:pt x="116967" y="0"/>
                  </a:cubicBezTo>
                  <a:cubicBezTo>
                    <a:pt x="84253" y="0"/>
                    <a:pt x="54355" y="12195"/>
                    <a:pt x="32769" y="34340"/>
                  </a:cubicBezTo>
                  <a:cubicBezTo>
                    <a:pt x="11638" y="56025"/>
                    <a:pt x="0" y="85382"/>
                    <a:pt x="0" y="117018"/>
                  </a:cubicBezTo>
                  <a:lnTo>
                    <a:pt x="0" y="117684"/>
                  </a:lnTo>
                  <a:cubicBezTo>
                    <a:pt x="0" y="149375"/>
                    <a:pt x="11659" y="178705"/>
                    <a:pt x="32838" y="200266"/>
                  </a:cubicBezTo>
                  <a:cubicBezTo>
                    <a:pt x="54223" y="222041"/>
                    <a:pt x="83626" y="234030"/>
                    <a:pt x="115615" y="234030"/>
                  </a:cubicBezTo>
                  <a:cubicBezTo>
                    <a:pt x="152440" y="234030"/>
                    <a:pt x="178703" y="223173"/>
                    <a:pt x="205297" y="196719"/>
                  </a:cubicBezTo>
                  <a:cubicBezTo>
                    <a:pt x="204945" y="196369"/>
                    <a:pt x="204573" y="195991"/>
                    <a:pt x="204180" y="195593"/>
                  </a:cubicBezTo>
                  <a:cubicBezTo>
                    <a:pt x="199240" y="190618"/>
                    <a:pt x="190907" y="182218"/>
                    <a:pt x="185878" y="177154"/>
                  </a:cubicBezTo>
                  <a:cubicBezTo>
                    <a:pt x="185091" y="176358"/>
                    <a:pt x="183829" y="176337"/>
                    <a:pt x="182987" y="177078"/>
                  </a:cubicBezTo>
                  <a:cubicBezTo>
                    <a:pt x="164292" y="193548"/>
                    <a:pt x="145279" y="204253"/>
                    <a:pt x="116967" y="204253"/>
                  </a:cubicBez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FCBD8D0-1FE8-A419-A7E7-9D0BFEEC089C}"/>
                </a:ext>
              </a:extLst>
            </p:cNvPr>
            <p:cNvSpPr/>
            <p:nvPr/>
          </p:nvSpPr>
          <p:spPr>
            <a:xfrm>
              <a:off x="11185812" y="257550"/>
              <a:ext cx="212051" cy="234043"/>
            </a:xfrm>
            <a:custGeom>
              <a:avLst/>
              <a:gdLst>
                <a:gd name="connsiteX0" fmla="*/ 178310 w 212051"/>
                <a:gd name="connsiteY0" fmla="*/ 135252 h 234043"/>
                <a:gd name="connsiteX1" fmla="*/ 180421 w 212051"/>
                <a:gd name="connsiteY1" fmla="*/ 137352 h 234043"/>
                <a:gd name="connsiteX2" fmla="*/ 180421 w 212051"/>
                <a:gd name="connsiteY2" fmla="*/ 139452 h 234043"/>
                <a:gd name="connsiteX3" fmla="*/ 180421 w 212051"/>
                <a:gd name="connsiteY3" fmla="*/ 182987 h 234043"/>
                <a:gd name="connsiteX4" fmla="*/ 180421 w 212051"/>
                <a:gd name="connsiteY4" fmla="*/ 185094 h 234043"/>
                <a:gd name="connsiteX5" fmla="*/ 178724 w 212051"/>
                <a:gd name="connsiteY5" fmla="*/ 186356 h 234043"/>
                <a:gd name="connsiteX6" fmla="*/ 119312 w 212051"/>
                <a:gd name="connsiteY6" fmla="*/ 204933 h 234043"/>
                <a:gd name="connsiteX7" fmla="*/ 34983 w 212051"/>
                <a:gd name="connsiteY7" fmla="*/ 117018 h 234043"/>
                <a:gd name="connsiteX8" fmla="*/ 34983 w 212051"/>
                <a:gd name="connsiteY8" fmla="*/ 116353 h 234043"/>
                <a:gd name="connsiteX9" fmla="*/ 58004 w 212051"/>
                <a:gd name="connsiteY9" fmla="*/ 55517 h 234043"/>
                <a:gd name="connsiteX10" fmla="*/ 115622 w 212051"/>
                <a:gd name="connsiteY10" fmla="*/ 29776 h 234043"/>
                <a:gd name="connsiteX11" fmla="*/ 179434 w 212051"/>
                <a:gd name="connsiteY11" fmla="*/ 51626 h 234043"/>
                <a:gd name="connsiteX12" fmla="*/ 182345 w 212051"/>
                <a:gd name="connsiteY12" fmla="*/ 51331 h 234043"/>
                <a:gd name="connsiteX13" fmla="*/ 200489 w 212051"/>
                <a:gd name="connsiteY13" fmla="*/ 29810 h 234043"/>
                <a:gd name="connsiteX14" fmla="*/ 200178 w 212051"/>
                <a:gd name="connsiteY14" fmla="*/ 26798 h 234043"/>
                <a:gd name="connsiteX15" fmla="*/ 117698 w 212051"/>
                <a:gd name="connsiteY15" fmla="*/ 0 h 234043"/>
                <a:gd name="connsiteX16" fmla="*/ 117084 w 212051"/>
                <a:gd name="connsiteY16" fmla="*/ 0 h 234043"/>
                <a:gd name="connsiteX17" fmla="*/ 32941 w 212051"/>
                <a:gd name="connsiteY17" fmla="*/ 34717 h 234043"/>
                <a:gd name="connsiteX18" fmla="*/ 0 w 212051"/>
                <a:gd name="connsiteY18" fmla="*/ 117018 h 234043"/>
                <a:gd name="connsiteX19" fmla="*/ 0 w 212051"/>
                <a:gd name="connsiteY19" fmla="*/ 117691 h 234043"/>
                <a:gd name="connsiteX20" fmla="*/ 32244 w 212051"/>
                <a:gd name="connsiteY20" fmla="*/ 200637 h 234043"/>
                <a:gd name="connsiteX21" fmla="*/ 117981 w 212051"/>
                <a:gd name="connsiteY21" fmla="*/ 234043 h 234043"/>
                <a:gd name="connsiteX22" fmla="*/ 211292 w 212051"/>
                <a:gd name="connsiteY22" fmla="*/ 200417 h 234043"/>
                <a:gd name="connsiteX23" fmla="*/ 212051 w 212051"/>
                <a:gd name="connsiteY23" fmla="*/ 198798 h 234043"/>
                <a:gd name="connsiteX24" fmla="*/ 212051 w 212051"/>
                <a:gd name="connsiteY24" fmla="*/ 109593 h 234043"/>
                <a:gd name="connsiteX25" fmla="*/ 209940 w 212051"/>
                <a:gd name="connsiteY25" fmla="*/ 107493 h 234043"/>
                <a:gd name="connsiteX26" fmla="*/ 122286 w 212051"/>
                <a:gd name="connsiteY26" fmla="*/ 107493 h 234043"/>
                <a:gd name="connsiteX27" fmla="*/ 120175 w 212051"/>
                <a:gd name="connsiteY27" fmla="*/ 109593 h 234043"/>
                <a:gd name="connsiteX28" fmla="*/ 120175 w 212051"/>
                <a:gd name="connsiteY28" fmla="*/ 133166 h 234043"/>
                <a:gd name="connsiteX29" fmla="*/ 122286 w 212051"/>
                <a:gd name="connsiteY29" fmla="*/ 135265 h 234043"/>
                <a:gd name="connsiteX30" fmla="*/ 176212 w 212051"/>
                <a:gd name="connsiteY30" fmla="*/ 135265 h 234043"/>
                <a:gd name="connsiteX31" fmla="*/ 178323 w 212051"/>
                <a:gd name="connsiteY31" fmla="*/ 135265 h 23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2051" h="234043">
                  <a:moveTo>
                    <a:pt x="178310" y="135252"/>
                  </a:moveTo>
                  <a:cubicBezTo>
                    <a:pt x="179476" y="135252"/>
                    <a:pt x="180421" y="136192"/>
                    <a:pt x="180421" y="137352"/>
                  </a:cubicBezTo>
                  <a:lnTo>
                    <a:pt x="180421" y="139452"/>
                  </a:lnTo>
                  <a:lnTo>
                    <a:pt x="180421" y="182987"/>
                  </a:lnTo>
                  <a:lnTo>
                    <a:pt x="180421" y="185094"/>
                  </a:lnTo>
                  <a:lnTo>
                    <a:pt x="178724" y="186356"/>
                  </a:lnTo>
                  <a:cubicBezTo>
                    <a:pt x="162546" y="198338"/>
                    <a:pt x="141443" y="204933"/>
                    <a:pt x="119312" y="204933"/>
                  </a:cubicBezTo>
                  <a:cubicBezTo>
                    <a:pt x="69663" y="204933"/>
                    <a:pt x="34983" y="168782"/>
                    <a:pt x="34983" y="117018"/>
                  </a:cubicBezTo>
                  <a:lnTo>
                    <a:pt x="34983" y="116353"/>
                  </a:lnTo>
                  <a:cubicBezTo>
                    <a:pt x="34983" y="93384"/>
                    <a:pt x="43151" y="71781"/>
                    <a:pt x="58004" y="55517"/>
                  </a:cubicBezTo>
                  <a:cubicBezTo>
                    <a:pt x="73146" y="38924"/>
                    <a:pt x="93608" y="29776"/>
                    <a:pt x="115622" y="29776"/>
                  </a:cubicBezTo>
                  <a:cubicBezTo>
                    <a:pt x="144127" y="29776"/>
                    <a:pt x="162298" y="38361"/>
                    <a:pt x="179434" y="51626"/>
                  </a:cubicBezTo>
                  <a:cubicBezTo>
                    <a:pt x="180331" y="52319"/>
                    <a:pt x="181614" y="52203"/>
                    <a:pt x="182345" y="51331"/>
                  </a:cubicBezTo>
                  <a:lnTo>
                    <a:pt x="200489" y="29810"/>
                  </a:lnTo>
                  <a:cubicBezTo>
                    <a:pt x="201255" y="28905"/>
                    <a:pt x="201117" y="27532"/>
                    <a:pt x="200178" y="26798"/>
                  </a:cubicBezTo>
                  <a:cubicBezTo>
                    <a:pt x="175978" y="7906"/>
                    <a:pt x="151584" y="62"/>
                    <a:pt x="117698" y="0"/>
                  </a:cubicBezTo>
                  <a:lnTo>
                    <a:pt x="117084" y="0"/>
                  </a:lnTo>
                  <a:cubicBezTo>
                    <a:pt x="84543" y="55"/>
                    <a:pt x="54672" y="12380"/>
                    <a:pt x="32941" y="34717"/>
                  </a:cubicBezTo>
                  <a:cubicBezTo>
                    <a:pt x="11700" y="56546"/>
                    <a:pt x="0" y="85774"/>
                    <a:pt x="0" y="117018"/>
                  </a:cubicBezTo>
                  <a:lnTo>
                    <a:pt x="0" y="117691"/>
                  </a:lnTo>
                  <a:cubicBezTo>
                    <a:pt x="0" y="150129"/>
                    <a:pt x="11452" y="179590"/>
                    <a:pt x="32244" y="200637"/>
                  </a:cubicBezTo>
                  <a:cubicBezTo>
                    <a:pt x="53830" y="222487"/>
                    <a:pt x="83474" y="234043"/>
                    <a:pt x="117981" y="234043"/>
                  </a:cubicBezTo>
                  <a:cubicBezTo>
                    <a:pt x="160759" y="234043"/>
                    <a:pt x="192024" y="216187"/>
                    <a:pt x="211292" y="200417"/>
                  </a:cubicBezTo>
                  <a:cubicBezTo>
                    <a:pt x="211782" y="200019"/>
                    <a:pt x="212051" y="199422"/>
                    <a:pt x="212051" y="198798"/>
                  </a:cubicBezTo>
                  <a:lnTo>
                    <a:pt x="212051" y="109593"/>
                  </a:lnTo>
                  <a:cubicBezTo>
                    <a:pt x="212051" y="108433"/>
                    <a:pt x="211113" y="107493"/>
                    <a:pt x="209940" y="107493"/>
                  </a:cubicBezTo>
                  <a:lnTo>
                    <a:pt x="122286" y="107493"/>
                  </a:lnTo>
                  <a:cubicBezTo>
                    <a:pt x="121120" y="107493"/>
                    <a:pt x="120175" y="108426"/>
                    <a:pt x="120175" y="109593"/>
                  </a:cubicBezTo>
                  <a:lnTo>
                    <a:pt x="120175" y="133166"/>
                  </a:lnTo>
                  <a:cubicBezTo>
                    <a:pt x="120175" y="134325"/>
                    <a:pt x="121120" y="135265"/>
                    <a:pt x="122286" y="135265"/>
                  </a:cubicBezTo>
                  <a:lnTo>
                    <a:pt x="176212" y="135265"/>
                  </a:lnTo>
                  <a:lnTo>
                    <a:pt x="178323" y="135265"/>
                  </a:lnTo>
                  <a:close/>
                </a:path>
              </a:pathLst>
            </a:custGeom>
            <a:solidFill>
              <a:schemeClr val="tx1"/>
            </a:solidFill>
            <a:ln w="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14" name="Tekstin paikkamerkki 8">
            <a:extLst>
              <a:ext uri="{FF2B5EF4-FFF2-40B4-BE49-F238E27FC236}">
                <a16:creationId xmlns:a16="http://schemas.microsoft.com/office/drawing/2014/main" id="{854A4170-EF27-1366-4376-038D3599E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787" y="1838840"/>
            <a:ext cx="2721655" cy="1578894"/>
          </a:xfrm>
        </p:spPr>
        <p:txBody>
          <a:bodyPr wrap="square">
            <a:sp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fi-FI" dirty="0"/>
              <a:t>Vaihda taustakuva klikkaamalla tyhjää kohtaa dialla hiiren oikealla painikkeella, valitsemalla ’Muotoile tausta…’ ja klikkaamalla esille tulevasta valikosta ’Lisää…’-painiketta. Voit ladata brändin kuvituskuvia Intran kuvapankista (https://fcggroup.sharepoint.com/sites/FCGPictureLibrary).</a:t>
            </a:r>
          </a:p>
        </p:txBody>
      </p:sp>
    </p:spTree>
    <p:extLst>
      <p:ext uri="{BB962C8B-B14F-4D97-AF65-F5344CB8AC3E}">
        <p14:creationId xmlns:p14="http://schemas.microsoft.com/office/powerpoint/2010/main" val="1985317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20512" y="2011681"/>
            <a:ext cx="5616052" cy="1108900"/>
          </a:xfrm>
        </p:spPr>
        <p:txBody>
          <a:bodyPr anchor="ctr" anchorCtr="0"/>
          <a:lstStyle>
            <a:lvl1pPr algn="l">
              <a:lnSpc>
                <a:spcPct val="7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Lopputeksti</a:t>
            </a:r>
            <a:endParaRPr lang="fi-FI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6A160F-10A4-CB44-A364-E5452F1D0A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20512" y="3300474"/>
            <a:ext cx="4798822" cy="271782"/>
          </a:xfrm>
        </p:spPr>
        <p:txBody>
          <a:bodyPr/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Etunimi Sukunimi</a:t>
            </a:r>
            <a:endParaRPr lang="fi-FI" dirty="0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1FD8D84F-B63C-8B4F-8E8B-82212467B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0512" y="3592343"/>
            <a:ext cx="4798822" cy="271781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Titteli</a:t>
            </a:r>
            <a:endParaRPr lang="fi-FI" dirty="0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0AC5B56D-0461-F644-9893-5598DA3369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0512" y="3994680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etunimi.sukunimi@fcg.fi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E52BBF7-D3DE-E64B-A09F-384FA18593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0512" y="4201944"/>
            <a:ext cx="4798822" cy="187176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 dirty="0"/>
              <a:t>+358 123 456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F5C896-7C2A-C74A-8781-56CA4B566898}"/>
              </a:ext>
            </a:extLst>
          </p:cNvPr>
          <p:cNvSpPr txBox="1"/>
          <p:nvPr userDrawn="1"/>
        </p:nvSpPr>
        <p:spPr>
          <a:xfrm>
            <a:off x="5620512" y="4606266"/>
            <a:ext cx="2061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600" dirty="0">
                <a:solidFill>
                  <a:schemeClr val="bg1"/>
                </a:solidFill>
                <a:latin typeface="+mn-lt"/>
              </a:rPr>
              <a:t>www.fcg.fi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DCD1E4-7542-CE4D-B23F-1119A1412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95957" y="2165711"/>
            <a:ext cx="1145730" cy="351693"/>
            <a:chOff x="5865996" y="257492"/>
            <a:chExt cx="5676003" cy="17423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56D9677-F947-AA44-B80D-97C8143E058C}"/>
                </a:ext>
              </a:extLst>
            </p:cNvPr>
            <p:cNvSpPr/>
            <p:nvPr/>
          </p:nvSpPr>
          <p:spPr>
            <a:xfrm>
              <a:off x="10986770" y="1409781"/>
              <a:ext cx="555229" cy="552313"/>
            </a:xfrm>
            <a:custGeom>
              <a:avLst/>
              <a:gdLst>
                <a:gd name="connsiteX0" fmla="*/ 555230 w 555229"/>
                <a:gd name="connsiteY0" fmla="*/ 276157 h 552313"/>
                <a:gd name="connsiteX1" fmla="*/ 277615 w 555229"/>
                <a:gd name="connsiteY1" fmla="*/ 552314 h 552313"/>
                <a:gd name="connsiteX2" fmla="*/ 0 w 555229"/>
                <a:gd name="connsiteY2" fmla="*/ 276157 h 552313"/>
                <a:gd name="connsiteX3" fmla="*/ 277615 w 555229"/>
                <a:gd name="connsiteY3" fmla="*/ 0 h 552313"/>
                <a:gd name="connsiteX4" fmla="*/ 555230 w 555229"/>
                <a:gd name="connsiteY4" fmla="*/ 276157 h 552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229" h="552313">
                  <a:moveTo>
                    <a:pt x="555230" y="276157"/>
                  </a:moveTo>
                  <a:cubicBezTo>
                    <a:pt x="555230" y="428692"/>
                    <a:pt x="430903" y="552314"/>
                    <a:pt x="277615" y="552314"/>
                  </a:cubicBezTo>
                  <a:cubicBezTo>
                    <a:pt x="124274" y="552314"/>
                    <a:pt x="0" y="428641"/>
                    <a:pt x="0" y="276157"/>
                  </a:cubicBezTo>
                  <a:cubicBezTo>
                    <a:pt x="0" y="123622"/>
                    <a:pt x="124274" y="0"/>
                    <a:pt x="277615" y="0"/>
                  </a:cubicBezTo>
                  <a:cubicBezTo>
                    <a:pt x="430955" y="0"/>
                    <a:pt x="555230" y="123673"/>
                    <a:pt x="555230" y="276157"/>
                  </a:cubicBezTo>
                  <a:close/>
                </a:path>
              </a:pathLst>
            </a:custGeom>
            <a:solidFill>
              <a:srgbClr val="EB5C18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FC78DF4-B539-A645-A7E2-342435255988}"/>
                </a:ext>
              </a:extLst>
            </p:cNvPr>
            <p:cNvSpPr/>
            <p:nvPr/>
          </p:nvSpPr>
          <p:spPr>
            <a:xfrm>
              <a:off x="5865996" y="287376"/>
              <a:ext cx="1064651" cy="1682380"/>
            </a:xfrm>
            <a:custGeom>
              <a:avLst/>
              <a:gdLst>
                <a:gd name="connsiteX0" fmla="*/ 951932 w 1064651"/>
                <a:gd name="connsiteY0" fmla="*/ 956435 h 1682380"/>
                <a:gd name="connsiteX1" fmla="*/ 951932 w 1064651"/>
                <a:gd name="connsiteY1" fmla="*/ 770951 h 1682380"/>
                <a:gd name="connsiteX2" fmla="*/ 936218 w 1064651"/>
                <a:gd name="connsiteY2" fmla="*/ 755319 h 1682380"/>
                <a:gd name="connsiteX3" fmla="*/ 276793 w 1064651"/>
                <a:gd name="connsiteY3" fmla="*/ 755319 h 1682380"/>
                <a:gd name="connsiteX4" fmla="*/ 261079 w 1064651"/>
                <a:gd name="connsiteY4" fmla="*/ 755319 h 1682380"/>
                <a:gd name="connsiteX5" fmla="*/ 245365 w 1064651"/>
                <a:gd name="connsiteY5" fmla="*/ 739688 h 1682380"/>
                <a:gd name="connsiteX6" fmla="*/ 245365 w 1064651"/>
                <a:gd name="connsiteY6" fmla="*/ 724056 h 1682380"/>
                <a:gd name="connsiteX7" fmla="*/ 245365 w 1064651"/>
                <a:gd name="connsiteY7" fmla="*/ 248010 h 1682380"/>
                <a:gd name="connsiteX8" fmla="*/ 245365 w 1064651"/>
                <a:gd name="connsiteY8" fmla="*/ 232378 h 1682380"/>
                <a:gd name="connsiteX9" fmla="*/ 261079 w 1064651"/>
                <a:gd name="connsiteY9" fmla="*/ 216747 h 1682380"/>
                <a:gd name="connsiteX10" fmla="*/ 276793 w 1064651"/>
                <a:gd name="connsiteY10" fmla="*/ 216747 h 1682380"/>
                <a:gd name="connsiteX11" fmla="*/ 1048938 w 1064651"/>
                <a:gd name="connsiteY11" fmla="*/ 216747 h 1682380"/>
                <a:gd name="connsiteX12" fmla="*/ 1064652 w 1064651"/>
                <a:gd name="connsiteY12" fmla="*/ 201115 h 1682380"/>
                <a:gd name="connsiteX13" fmla="*/ 1064652 w 1064651"/>
                <a:gd name="connsiteY13" fmla="*/ 15632 h 1682380"/>
                <a:gd name="connsiteX14" fmla="*/ 1048938 w 1064651"/>
                <a:gd name="connsiteY14" fmla="*/ 0 h 1682380"/>
                <a:gd name="connsiteX15" fmla="*/ 15663 w 1064651"/>
                <a:gd name="connsiteY15" fmla="*/ 0 h 1682380"/>
                <a:gd name="connsiteX16" fmla="*/ 0 w 1064651"/>
                <a:gd name="connsiteY16" fmla="*/ 15223 h 1682380"/>
                <a:gd name="connsiteX17" fmla="*/ 0 w 1064651"/>
                <a:gd name="connsiteY17" fmla="*/ 1667158 h 1682380"/>
                <a:gd name="connsiteX18" fmla="*/ 15663 w 1064651"/>
                <a:gd name="connsiteY18" fmla="*/ 1682381 h 1682380"/>
                <a:gd name="connsiteX19" fmla="*/ 229651 w 1064651"/>
                <a:gd name="connsiteY19" fmla="*/ 1682381 h 1682380"/>
                <a:gd name="connsiteX20" fmla="*/ 245365 w 1064651"/>
                <a:gd name="connsiteY20" fmla="*/ 1666749 h 1682380"/>
                <a:gd name="connsiteX21" fmla="*/ 245365 w 1064651"/>
                <a:gd name="connsiteY21" fmla="*/ 1003176 h 1682380"/>
                <a:gd name="connsiteX22" fmla="*/ 245365 w 1064651"/>
                <a:gd name="connsiteY22" fmla="*/ 987544 h 1682380"/>
                <a:gd name="connsiteX23" fmla="*/ 261079 w 1064651"/>
                <a:gd name="connsiteY23" fmla="*/ 971913 h 1682380"/>
                <a:gd name="connsiteX24" fmla="*/ 276793 w 1064651"/>
                <a:gd name="connsiteY24" fmla="*/ 971913 h 1682380"/>
                <a:gd name="connsiteX25" fmla="*/ 936218 w 1064651"/>
                <a:gd name="connsiteY25" fmla="*/ 971913 h 1682380"/>
                <a:gd name="connsiteX26" fmla="*/ 951932 w 1064651"/>
                <a:gd name="connsiteY26" fmla="*/ 956281 h 1682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64651" h="1682380">
                  <a:moveTo>
                    <a:pt x="951932" y="956435"/>
                  </a:moveTo>
                  <a:lnTo>
                    <a:pt x="951932" y="770951"/>
                  </a:lnTo>
                  <a:cubicBezTo>
                    <a:pt x="951932" y="762318"/>
                    <a:pt x="944897" y="755319"/>
                    <a:pt x="936218" y="755319"/>
                  </a:cubicBezTo>
                  <a:lnTo>
                    <a:pt x="276793" y="755319"/>
                  </a:lnTo>
                  <a:lnTo>
                    <a:pt x="261079" y="755319"/>
                  </a:lnTo>
                  <a:cubicBezTo>
                    <a:pt x="252400" y="755319"/>
                    <a:pt x="245365" y="748321"/>
                    <a:pt x="245365" y="739688"/>
                  </a:cubicBezTo>
                  <a:lnTo>
                    <a:pt x="245365" y="724056"/>
                  </a:lnTo>
                  <a:lnTo>
                    <a:pt x="245365" y="248010"/>
                  </a:lnTo>
                  <a:lnTo>
                    <a:pt x="245365" y="232378"/>
                  </a:lnTo>
                  <a:cubicBezTo>
                    <a:pt x="245365" y="223745"/>
                    <a:pt x="252400" y="216747"/>
                    <a:pt x="261079" y="216747"/>
                  </a:cubicBezTo>
                  <a:lnTo>
                    <a:pt x="276793" y="216747"/>
                  </a:lnTo>
                  <a:lnTo>
                    <a:pt x="1048938" y="216747"/>
                  </a:lnTo>
                  <a:cubicBezTo>
                    <a:pt x="1057617" y="216747"/>
                    <a:pt x="1064652" y="209748"/>
                    <a:pt x="1064652" y="201115"/>
                  </a:cubicBezTo>
                  <a:lnTo>
                    <a:pt x="1064652" y="15632"/>
                  </a:lnTo>
                  <a:cubicBezTo>
                    <a:pt x="1064652" y="6998"/>
                    <a:pt x="1057617" y="0"/>
                    <a:pt x="1048938" y="0"/>
                  </a:cubicBezTo>
                  <a:lnTo>
                    <a:pt x="15663" y="0"/>
                  </a:lnTo>
                  <a:cubicBezTo>
                    <a:pt x="7138" y="0"/>
                    <a:pt x="205" y="6794"/>
                    <a:pt x="0" y="15223"/>
                  </a:cubicBezTo>
                  <a:lnTo>
                    <a:pt x="0" y="1667158"/>
                  </a:lnTo>
                  <a:cubicBezTo>
                    <a:pt x="205" y="1675587"/>
                    <a:pt x="7138" y="1682381"/>
                    <a:pt x="15663" y="1682381"/>
                  </a:cubicBezTo>
                  <a:lnTo>
                    <a:pt x="229651" y="1682381"/>
                  </a:lnTo>
                  <a:cubicBezTo>
                    <a:pt x="238330" y="1682381"/>
                    <a:pt x="245365" y="1675382"/>
                    <a:pt x="245365" y="1666749"/>
                  </a:cubicBezTo>
                  <a:lnTo>
                    <a:pt x="245365" y="1003176"/>
                  </a:lnTo>
                  <a:lnTo>
                    <a:pt x="245365" y="987544"/>
                  </a:lnTo>
                  <a:cubicBezTo>
                    <a:pt x="245365" y="978911"/>
                    <a:pt x="252400" y="971913"/>
                    <a:pt x="261079" y="971913"/>
                  </a:cubicBezTo>
                  <a:lnTo>
                    <a:pt x="276793" y="971913"/>
                  </a:lnTo>
                  <a:lnTo>
                    <a:pt x="936218" y="971913"/>
                  </a:lnTo>
                  <a:cubicBezTo>
                    <a:pt x="944897" y="971913"/>
                    <a:pt x="951932" y="964914"/>
                    <a:pt x="951932" y="956281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08564A-F5E9-A74A-96AE-A9CC7BF35F30}"/>
                </a:ext>
              </a:extLst>
            </p:cNvPr>
            <p:cNvSpPr/>
            <p:nvPr/>
          </p:nvSpPr>
          <p:spPr>
            <a:xfrm>
              <a:off x="7163996" y="257492"/>
              <a:ext cx="1528216" cy="1742097"/>
            </a:xfrm>
            <a:custGeom>
              <a:avLst/>
              <a:gdLst>
                <a:gd name="connsiteX0" fmla="*/ 870743 w 1528216"/>
                <a:gd name="connsiteY0" fmla="*/ 1520549 h 1742097"/>
                <a:gd name="connsiteX1" fmla="*/ 432239 w 1528216"/>
                <a:gd name="connsiteY1" fmla="*/ 1329343 h 1742097"/>
                <a:gd name="connsiteX2" fmla="*/ 260514 w 1528216"/>
                <a:gd name="connsiteY2" fmla="*/ 871125 h 1742097"/>
                <a:gd name="connsiteX3" fmla="*/ 260514 w 1528216"/>
                <a:gd name="connsiteY3" fmla="*/ 866170 h 1742097"/>
                <a:gd name="connsiteX4" fmla="*/ 432958 w 1528216"/>
                <a:gd name="connsiteY4" fmla="*/ 410302 h 1742097"/>
                <a:gd name="connsiteX5" fmla="*/ 868226 w 1528216"/>
                <a:gd name="connsiteY5" fmla="*/ 221753 h 1742097"/>
                <a:gd name="connsiteX6" fmla="*/ 1347145 w 1528216"/>
                <a:gd name="connsiteY6" fmla="*/ 412805 h 1742097"/>
                <a:gd name="connsiteX7" fmla="*/ 1369176 w 1528216"/>
                <a:gd name="connsiteY7" fmla="*/ 411272 h 1742097"/>
                <a:gd name="connsiteX8" fmla="*/ 1506185 w 1528216"/>
                <a:gd name="connsiteY8" fmla="*/ 254293 h 1742097"/>
                <a:gd name="connsiteX9" fmla="*/ 1504902 w 1528216"/>
                <a:gd name="connsiteY9" fmla="*/ 232429 h 1742097"/>
                <a:gd name="connsiteX10" fmla="*/ 870691 w 1528216"/>
                <a:gd name="connsiteY10" fmla="*/ 0 h 1742097"/>
                <a:gd name="connsiteX11" fmla="*/ 243927 w 1528216"/>
                <a:gd name="connsiteY11" fmla="*/ 255621 h 1742097"/>
                <a:gd name="connsiteX12" fmla="*/ 0 w 1528216"/>
                <a:gd name="connsiteY12" fmla="*/ 871074 h 1742097"/>
                <a:gd name="connsiteX13" fmla="*/ 0 w 1528216"/>
                <a:gd name="connsiteY13" fmla="*/ 876029 h 1742097"/>
                <a:gd name="connsiteX14" fmla="*/ 244441 w 1528216"/>
                <a:gd name="connsiteY14" fmla="*/ 1490767 h 1742097"/>
                <a:gd name="connsiteX15" fmla="*/ 860626 w 1528216"/>
                <a:gd name="connsiteY15" fmla="*/ 1742097 h 1742097"/>
                <a:gd name="connsiteX16" fmla="*/ 1528216 w 1528216"/>
                <a:gd name="connsiteY16" fmla="*/ 1464357 h 1742097"/>
                <a:gd name="connsiteX17" fmla="*/ 1519897 w 1528216"/>
                <a:gd name="connsiteY17" fmla="*/ 1455979 h 1742097"/>
                <a:gd name="connsiteX18" fmla="*/ 1383657 w 1528216"/>
                <a:gd name="connsiteY18" fmla="*/ 1318718 h 1742097"/>
                <a:gd name="connsiteX19" fmla="*/ 1362140 w 1528216"/>
                <a:gd name="connsiteY19" fmla="*/ 1318156 h 1742097"/>
                <a:gd name="connsiteX20" fmla="*/ 870691 w 1528216"/>
                <a:gd name="connsiteY20" fmla="*/ 1520446 h 17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28216" h="1742097">
                  <a:moveTo>
                    <a:pt x="870743" y="1520549"/>
                  </a:moveTo>
                  <a:cubicBezTo>
                    <a:pt x="701175" y="1520549"/>
                    <a:pt x="545472" y="1452659"/>
                    <a:pt x="432239" y="1329343"/>
                  </a:cubicBezTo>
                  <a:cubicBezTo>
                    <a:pt x="321521" y="1208787"/>
                    <a:pt x="260514" y="1046035"/>
                    <a:pt x="260514" y="871125"/>
                  </a:cubicBezTo>
                  <a:lnTo>
                    <a:pt x="260514" y="866170"/>
                  </a:lnTo>
                  <a:cubicBezTo>
                    <a:pt x="260514" y="691925"/>
                    <a:pt x="321778" y="530041"/>
                    <a:pt x="432958" y="410302"/>
                  </a:cubicBezTo>
                  <a:cubicBezTo>
                    <a:pt x="545934" y="288723"/>
                    <a:pt x="700507" y="221753"/>
                    <a:pt x="868226" y="221753"/>
                  </a:cubicBezTo>
                  <a:cubicBezTo>
                    <a:pt x="1043957" y="221753"/>
                    <a:pt x="1189388" y="279324"/>
                    <a:pt x="1347145" y="412805"/>
                  </a:cubicBezTo>
                  <a:cubicBezTo>
                    <a:pt x="1353718" y="418373"/>
                    <a:pt x="1363527" y="417760"/>
                    <a:pt x="1369176" y="411272"/>
                  </a:cubicBezTo>
                  <a:lnTo>
                    <a:pt x="1506185" y="254293"/>
                  </a:lnTo>
                  <a:cubicBezTo>
                    <a:pt x="1511783" y="247857"/>
                    <a:pt x="1511269" y="238100"/>
                    <a:pt x="1504902" y="232429"/>
                  </a:cubicBezTo>
                  <a:cubicBezTo>
                    <a:pt x="1370973" y="112894"/>
                    <a:pt x="1187848" y="0"/>
                    <a:pt x="870691" y="0"/>
                  </a:cubicBezTo>
                  <a:cubicBezTo>
                    <a:pt x="627175" y="0"/>
                    <a:pt x="404611" y="90775"/>
                    <a:pt x="243927" y="255621"/>
                  </a:cubicBezTo>
                  <a:cubicBezTo>
                    <a:pt x="86633" y="417045"/>
                    <a:pt x="0" y="635580"/>
                    <a:pt x="0" y="871074"/>
                  </a:cubicBezTo>
                  <a:lnTo>
                    <a:pt x="0" y="876029"/>
                  </a:lnTo>
                  <a:cubicBezTo>
                    <a:pt x="0" y="1111932"/>
                    <a:pt x="86787" y="1330263"/>
                    <a:pt x="244441" y="1490767"/>
                  </a:cubicBezTo>
                  <a:cubicBezTo>
                    <a:pt x="403635" y="1652855"/>
                    <a:pt x="622502" y="1742097"/>
                    <a:pt x="860626" y="1742097"/>
                  </a:cubicBezTo>
                  <a:cubicBezTo>
                    <a:pt x="1134749" y="1742097"/>
                    <a:pt x="1330250" y="1661283"/>
                    <a:pt x="1528216" y="1464357"/>
                  </a:cubicBezTo>
                  <a:cubicBezTo>
                    <a:pt x="1525597" y="1461752"/>
                    <a:pt x="1522824" y="1458942"/>
                    <a:pt x="1519897" y="1455979"/>
                  </a:cubicBezTo>
                  <a:cubicBezTo>
                    <a:pt x="1483128" y="1418944"/>
                    <a:pt x="1421093" y="1356418"/>
                    <a:pt x="1383657" y="1318718"/>
                  </a:cubicBezTo>
                  <a:cubicBezTo>
                    <a:pt x="1377803" y="1312792"/>
                    <a:pt x="1368405" y="1312639"/>
                    <a:pt x="1362140" y="1318156"/>
                  </a:cubicBezTo>
                  <a:cubicBezTo>
                    <a:pt x="1222973" y="1440756"/>
                    <a:pt x="1081444" y="1520446"/>
                    <a:pt x="870691" y="1520446"/>
                  </a:cubicBez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A2D3CFB-7383-734B-A5C0-8EB18F6C8EE5}"/>
                </a:ext>
              </a:extLst>
            </p:cNvPr>
            <p:cNvSpPr/>
            <p:nvPr/>
          </p:nvSpPr>
          <p:spPr>
            <a:xfrm>
              <a:off x="8899833" y="257595"/>
              <a:ext cx="1578490" cy="1742199"/>
            </a:xfrm>
            <a:custGeom>
              <a:avLst/>
              <a:gdLst>
                <a:gd name="connsiteX0" fmla="*/ 1327323 w 1578490"/>
                <a:gd name="connsiteY0" fmla="*/ 1006803 h 1742199"/>
                <a:gd name="connsiteX1" fmla="*/ 1343037 w 1578490"/>
                <a:gd name="connsiteY1" fmla="*/ 1022434 h 1742199"/>
                <a:gd name="connsiteX2" fmla="*/ 1343037 w 1578490"/>
                <a:gd name="connsiteY2" fmla="*/ 1038066 h 1742199"/>
                <a:gd name="connsiteX3" fmla="*/ 1343037 w 1578490"/>
                <a:gd name="connsiteY3" fmla="*/ 1362139 h 1742199"/>
                <a:gd name="connsiteX4" fmla="*/ 1343037 w 1578490"/>
                <a:gd name="connsiteY4" fmla="*/ 1377822 h 1742199"/>
                <a:gd name="connsiteX5" fmla="*/ 1330404 w 1578490"/>
                <a:gd name="connsiteY5" fmla="*/ 1387221 h 1742199"/>
                <a:gd name="connsiteX6" fmla="*/ 888151 w 1578490"/>
                <a:gd name="connsiteY6" fmla="*/ 1525504 h 1742199"/>
                <a:gd name="connsiteX7" fmla="*/ 260411 w 1578490"/>
                <a:gd name="connsiteY7" fmla="*/ 871074 h 1742199"/>
                <a:gd name="connsiteX8" fmla="*/ 260411 w 1578490"/>
                <a:gd name="connsiteY8" fmla="*/ 866119 h 1742199"/>
                <a:gd name="connsiteX9" fmla="*/ 431776 w 1578490"/>
                <a:gd name="connsiteY9" fmla="*/ 413265 h 1742199"/>
                <a:gd name="connsiteX10" fmla="*/ 860677 w 1578490"/>
                <a:gd name="connsiteY10" fmla="*/ 221651 h 1742199"/>
                <a:gd name="connsiteX11" fmla="*/ 1335693 w 1578490"/>
                <a:gd name="connsiteY11" fmla="*/ 384300 h 1742199"/>
                <a:gd name="connsiteX12" fmla="*/ 1357364 w 1578490"/>
                <a:gd name="connsiteY12" fmla="*/ 382104 h 1742199"/>
                <a:gd name="connsiteX13" fmla="*/ 1492423 w 1578490"/>
                <a:gd name="connsiteY13" fmla="*/ 221906 h 1742199"/>
                <a:gd name="connsiteX14" fmla="*/ 1490112 w 1578490"/>
                <a:gd name="connsiteY14" fmla="*/ 199481 h 1742199"/>
                <a:gd name="connsiteX15" fmla="*/ 876135 w 1578490"/>
                <a:gd name="connsiteY15" fmla="*/ 0 h 1742199"/>
                <a:gd name="connsiteX16" fmla="*/ 871564 w 1578490"/>
                <a:gd name="connsiteY16" fmla="*/ 0 h 1742199"/>
                <a:gd name="connsiteX17" fmla="*/ 245211 w 1578490"/>
                <a:gd name="connsiteY17" fmla="*/ 258431 h 1742199"/>
                <a:gd name="connsiteX18" fmla="*/ 0 w 1578490"/>
                <a:gd name="connsiteY18" fmla="*/ 871074 h 1742199"/>
                <a:gd name="connsiteX19" fmla="*/ 0 w 1578490"/>
                <a:gd name="connsiteY19" fmla="*/ 876080 h 1742199"/>
                <a:gd name="connsiteX20" fmla="*/ 240024 w 1578490"/>
                <a:gd name="connsiteY20" fmla="*/ 1493526 h 1742199"/>
                <a:gd name="connsiteX21" fmla="*/ 878240 w 1578490"/>
                <a:gd name="connsiteY21" fmla="*/ 1742199 h 1742199"/>
                <a:gd name="connsiteX22" fmla="*/ 1572842 w 1578490"/>
                <a:gd name="connsiteY22" fmla="*/ 1491891 h 1742199"/>
                <a:gd name="connsiteX23" fmla="*/ 1578491 w 1578490"/>
                <a:gd name="connsiteY23" fmla="*/ 1479835 h 1742199"/>
                <a:gd name="connsiteX24" fmla="*/ 1578491 w 1578490"/>
                <a:gd name="connsiteY24" fmla="*/ 815802 h 1742199"/>
                <a:gd name="connsiteX25" fmla="*/ 1562777 w 1578490"/>
                <a:gd name="connsiteY25" fmla="*/ 800170 h 1742199"/>
                <a:gd name="connsiteX26" fmla="*/ 910285 w 1578490"/>
                <a:gd name="connsiteY26" fmla="*/ 800170 h 1742199"/>
                <a:gd name="connsiteX27" fmla="*/ 894570 w 1578490"/>
                <a:gd name="connsiteY27" fmla="*/ 815802 h 1742199"/>
                <a:gd name="connsiteX28" fmla="*/ 894570 w 1578490"/>
                <a:gd name="connsiteY28" fmla="*/ 991273 h 1742199"/>
                <a:gd name="connsiteX29" fmla="*/ 910285 w 1578490"/>
                <a:gd name="connsiteY29" fmla="*/ 1006905 h 1742199"/>
                <a:gd name="connsiteX30" fmla="*/ 1311711 w 1578490"/>
                <a:gd name="connsiteY30" fmla="*/ 1006905 h 1742199"/>
                <a:gd name="connsiteX31" fmla="*/ 1327425 w 1578490"/>
                <a:gd name="connsiteY31" fmla="*/ 1006905 h 1742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8490" h="1742199">
                  <a:moveTo>
                    <a:pt x="1327323" y="1006803"/>
                  </a:moveTo>
                  <a:cubicBezTo>
                    <a:pt x="1336001" y="1006803"/>
                    <a:pt x="1343037" y="1013801"/>
                    <a:pt x="1343037" y="1022434"/>
                  </a:cubicBezTo>
                  <a:lnTo>
                    <a:pt x="1343037" y="1038066"/>
                  </a:lnTo>
                  <a:lnTo>
                    <a:pt x="1343037" y="1362139"/>
                  </a:lnTo>
                  <a:lnTo>
                    <a:pt x="1343037" y="1377822"/>
                  </a:lnTo>
                  <a:lnTo>
                    <a:pt x="1330404" y="1387221"/>
                  </a:lnTo>
                  <a:cubicBezTo>
                    <a:pt x="1209981" y="1476413"/>
                    <a:pt x="1052892" y="1525504"/>
                    <a:pt x="888151" y="1525504"/>
                  </a:cubicBezTo>
                  <a:cubicBezTo>
                    <a:pt x="518563" y="1525504"/>
                    <a:pt x="260411" y="1256396"/>
                    <a:pt x="260411" y="871074"/>
                  </a:cubicBezTo>
                  <a:lnTo>
                    <a:pt x="260411" y="866119"/>
                  </a:lnTo>
                  <a:cubicBezTo>
                    <a:pt x="260411" y="695143"/>
                    <a:pt x="321213" y="534332"/>
                    <a:pt x="431776" y="413265"/>
                  </a:cubicBezTo>
                  <a:cubicBezTo>
                    <a:pt x="544496" y="289745"/>
                    <a:pt x="696810" y="221651"/>
                    <a:pt x="860677" y="221651"/>
                  </a:cubicBezTo>
                  <a:cubicBezTo>
                    <a:pt x="1072868" y="221651"/>
                    <a:pt x="1208132" y="285556"/>
                    <a:pt x="1335693" y="384300"/>
                  </a:cubicBezTo>
                  <a:cubicBezTo>
                    <a:pt x="1342369" y="389460"/>
                    <a:pt x="1351921" y="388591"/>
                    <a:pt x="1357364" y="382104"/>
                  </a:cubicBezTo>
                  <a:lnTo>
                    <a:pt x="1492423" y="221906"/>
                  </a:lnTo>
                  <a:cubicBezTo>
                    <a:pt x="1498123" y="215163"/>
                    <a:pt x="1497096" y="204947"/>
                    <a:pt x="1490112" y="199481"/>
                  </a:cubicBezTo>
                  <a:cubicBezTo>
                    <a:pt x="1309965" y="58848"/>
                    <a:pt x="1128381" y="460"/>
                    <a:pt x="876135" y="0"/>
                  </a:cubicBezTo>
                  <a:lnTo>
                    <a:pt x="871564" y="0"/>
                  </a:lnTo>
                  <a:cubicBezTo>
                    <a:pt x="629332" y="409"/>
                    <a:pt x="406973" y="92154"/>
                    <a:pt x="245211" y="258431"/>
                  </a:cubicBezTo>
                  <a:cubicBezTo>
                    <a:pt x="87095" y="420927"/>
                    <a:pt x="0" y="638491"/>
                    <a:pt x="0" y="871074"/>
                  </a:cubicBezTo>
                  <a:lnTo>
                    <a:pt x="0" y="876080"/>
                  </a:lnTo>
                  <a:cubicBezTo>
                    <a:pt x="0" y="1117552"/>
                    <a:pt x="85246" y="1336853"/>
                    <a:pt x="240024" y="1493526"/>
                  </a:cubicBezTo>
                  <a:cubicBezTo>
                    <a:pt x="400708" y="1656175"/>
                    <a:pt x="621372" y="1742199"/>
                    <a:pt x="878240" y="1742199"/>
                  </a:cubicBezTo>
                  <a:cubicBezTo>
                    <a:pt x="1196680" y="1742199"/>
                    <a:pt x="1429413" y="1609281"/>
                    <a:pt x="1572842" y="1491891"/>
                  </a:cubicBezTo>
                  <a:cubicBezTo>
                    <a:pt x="1576488" y="1488928"/>
                    <a:pt x="1578491" y="1484484"/>
                    <a:pt x="1578491" y="1479835"/>
                  </a:cubicBezTo>
                  <a:lnTo>
                    <a:pt x="1578491" y="815802"/>
                  </a:lnTo>
                  <a:cubicBezTo>
                    <a:pt x="1578491" y="807169"/>
                    <a:pt x="1571506" y="800170"/>
                    <a:pt x="1562777" y="800170"/>
                  </a:cubicBezTo>
                  <a:lnTo>
                    <a:pt x="910285" y="800170"/>
                  </a:lnTo>
                  <a:cubicBezTo>
                    <a:pt x="901606" y="800170"/>
                    <a:pt x="894570" y="807118"/>
                    <a:pt x="894570" y="815802"/>
                  </a:cubicBezTo>
                  <a:lnTo>
                    <a:pt x="894570" y="991273"/>
                  </a:lnTo>
                  <a:cubicBezTo>
                    <a:pt x="894570" y="999907"/>
                    <a:pt x="901606" y="1006905"/>
                    <a:pt x="910285" y="1006905"/>
                  </a:cubicBezTo>
                  <a:lnTo>
                    <a:pt x="1311711" y="1006905"/>
                  </a:lnTo>
                  <a:lnTo>
                    <a:pt x="1327425" y="1006905"/>
                  </a:lnTo>
                  <a:close/>
                </a:path>
              </a:pathLst>
            </a:custGeom>
            <a:solidFill>
              <a:schemeClr val="bg1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DD7213F1-71FC-154A-A6CF-BC8F407E9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0500" y="2159000"/>
            <a:ext cx="0" cy="2616200"/>
          </a:xfrm>
          <a:custGeom>
            <a:avLst/>
            <a:gdLst/>
            <a:ahLst/>
            <a:cxnLst/>
            <a:rect l="l" t="t" r="r" b="b"/>
            <a:pathLst>
              <a:path h="2616200">
                <a:moveTo>
                  <a:pt x="0" y="0"/>
                </a:moveTo>
                <a:lnTo>
                  <a:pt x="0" y="2616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4707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ÄLÄ KÄYTÄ tästä eteenpäi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862916"/>
            <a:ext cx="6426200" cy="369331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tabLst>
                <a:tab pos="5651500" algn="l"/>
              </a:tabLst>
            </a:pPr>
            <a:r>
              <a:rPr lang="fi-FI" sz="8000" spc="-70" baseline="0" dirty="0">
                <a:latin typeface="+mj-lt"/>
              </a:rPr>
              <a:t>Älä käytä diapohjia tästä eteenpäin!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49A04357-5B25-9A06-2771-60269129FD9A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8" name="Suora yhdysviiva 7">
              <a:extLst>
                <a:ext uri="{FF2B5EF4-FFF2-40B4-BE49-F238E27FC236}">
                  <a16:creationId xmlns:a16="http://schemas.microsoft.com/office/drawing/2014/main" id="{2F01F398-071C-E264-446E-0568D012DF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uora yhdysviiva 10">
              <a:extLst>
                <a:ext uri="{FF2B5EF4-FFF2-40B4-BE49-F238E27FC236}">
                  <a16:creationId xmlns:a16="http://schemas.microsoft.com/office/drawing/2014/main" id="{9D82F028-44C7-3529-4BBC-0FBD15F935A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202E2992-CEFD-F42D-3B61-4D5D1CB0EC8E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14" name="Suora yhdysviiva 13">
              <a:extLst>
                <a:ext uri="{FF2B5EF4-FFF2-40B4-BE49-F238E27FC236}">
                  <a16:creationId xmlns:a16="http://schemas.microsoft.com/office/drawing/2014/main" id="{FF5B8588-58B4-A2B4-BB55-49EBD01E5F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EF914A46-F396-40A6-165F-BED931C413B9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02E4A479-265E-B68D-E3F3-999B8FDB1009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89AB4D5A-C3B5-D2C8-F5DC-FA265DB6FA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6FE6C125-3886-C74F-8944-851FD5A48C5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4E7302D3-98AC-F639-D8BF-23AA0B0C7DAD}"/>
              </a:ext>
            </a:extLst>
          </p:cNvPr>
          <p:cNvSpPr txBox="1"/>
          <p:nvPr userDrawn="1"/>
        </p:nvSpPr>
        <p:spPr>
          <a:xfrm>
            <a:off x="1267603" y="5110228"/>
            <a:ext cx="965679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2800" spc="100" baseline="0" dirty="0"/>
              <a:t>Diapohjat tästä eteenpäin ovat peräisin muista esityspohjista, eivätkä välttämättä noudata </a:t>
            </a:r>
            <a:br>
              <a:rPr lang="fi-FI" sz="2800" spc="100" baseline="0" dirty="0"/>
            </a:br>
            <a:r>
              <a:rPr lang="fi-FI" sz="2800" spc="100" baseline="0" dirty="0"/>
              <a:t>FCG:n nykyistä visuaalista ohjeistusta.</a:t>
            </a:r>
          </a:p>
        </p:txBody>
      </p:sp>
    </p:spTree>
    <p:extLst>
      <p:ext uri="{BB962C8B-B14F-4D97-AF65-F5344CB8AC3E}">
        <p14:creationId xmlns:p14="http://schemas.microsoft.com/office/powerpoint/2010/main" val="338182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CG-contents-and sub-section-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1AA1264-A48D-4819-B1C3-93CB9C301048}"/>
              </a:ext>
            </a:extLst>
          </p:cNvPr>
          <p:cNvSpPr/>
          <p:nvPr userDrawn="1"/>
        </p:nvSpPr>
        <p:spPr>
          <a:xfrm>
            <a:off x="0" y="0"/>
            <a:ext cx="4511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A9EEB1-A302-4CD3-AE82-44B0C9D6DD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66" y="1700659"/>
            <a:ext cx="3816350" cy="1584325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AC266-7AF0-453E-B168-18DB1D016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CD462-21E5-40D2-8518-D644B2A0510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3D9190C-FD54-4816-B46B-406414209C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718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CG-title-two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36BD-5261-4D06-94EC-4390FD12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A93D2C-9DF9-4D26-9352-BFF4CF4ED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0514-4BFD-4609-9C95-B54F60B953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F7E37-1337-4B48-98FB-8037EA9155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A8EAB138-0C07-4862-901F-D34648154A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376" y="1628775"/>
            <a:ext cx="5400000" cy="472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4">
            <a:extLst>
              <a:ext uri="{FF2B5EF4-FFF2-40B4-BE49-F238E27FC236}">
                <a16:creationId xmlns:a16="http://schemas.microsoft.com/office/drawing/2014/main" id="{08215A26-69DE-4027-975A-1CADE6CD472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12624" y="1628775"/>
            <a:ext cx="5400000" cy="472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1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CG-title-three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80F8-9066-4F59-8CAA-08BB05F0E7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FF2ACF-10F2-4CB6-9A5D-17278EC9F8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47AB3-4EE1-4D16-BC0D-5CC4F1975F4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44D63-4840-45C3-9B40-8586BBAC43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C6B81EC-E584-4361-B170-DBAD009DB7D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376" y="1631939"/>
            <a:ext cx="5520700" cy="23037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or add content</a:t>
            </a:r>
            <a:endParaRPr lang="fi-FI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DFCF2312-1485-43E0-A515-3616BD5A2B7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9376" y="4045694"/>
            <a:ext cx="5520700" cy="2304000"/>
          </a:xfrm>
        </p:spPr>
        <p:txBody>
          <a:bodyPr/>
          <a:lstStyle/>
          <a:p>
            <a:pPr lvl="0"/>
            <a:r>
              <a:rPr lang="en-US" dirty="0"/>
              <a:t>Click to edit or add content</a:t>
            </a:r>
            <a:endParaRPr lang="fi-FI" dirty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37F2E11E-C1EA-46B1-996A-DF209B5CD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32104" y="1631939"/>
            <a:ext cx="4680520" cy="47244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or add content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795294-13D1-4E99-8B35-8928A3DBCB2E}"/>
              </a:ext>
            </a:extLst>
          </p:cNvPr>
          <p:cNvGrpSpPr/>
          <p:nvPr userDrawn="1"/>
        </p:nvGrpSpPr>
        <p:grpSpPr>
          <a:xfrm>
            <a:off x="6329992" y="2204864"/>
            <a:ext cx="430420" cy="3150520"/>
            <a:chOff x="6329992" y="2204864"/>
            <a:chExt cx="430420" cy="3150520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530F130D-BA82-4BED-A715-E3B32664AE3F}"/>
                </a:ext>
              </a:extLst>
            </p:cNvPr>
            <p:cNvSpPr/>
            <p:nvPr/>
          </p:nvSpPr>
          <p:spPr>
            <a:xfrm>
              <a:off x="6329992" y="2204864"/>
              <a:ext cx="331558" cy="3150520"/>
            </a:xfrm>
            <a:prstGeom prst="chevron">
              <a:avLst>
                <a:gd name="adj" fmla="val 83901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dirty="0"/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578D7C2D-C52F-473D-B6DA-D091DCE595B7}"/>
                </a:ext>
              </a:extLst>
            </p:cNvPr>
            <p:cNvSpPr/>
            <p:nvPr/>
          </p:nvSpPr>
          <p:spPr>
            <a:xfrm>
              <a:off x="6428854" y="2204864"/>
              <a:ext cx="331558" cy="3150520"/>
            </a:xfrm>
            <a:prstGeom prst="chevron">
              <a:avLst>
                <a:gd name="adj" fmla="val 83901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303246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G-title-six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88629-316E-4095-BD84-5A89F7D12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 </a:t>
            </a:r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74359-AB4D-4E53-8130-898E7FB05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F888F-55E1-EB4C-817C-6B924877C76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E1F47-400B-4C1D-B9FF-851F9924EA7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7A7A6-4CA6-4D46-AD1A-01F41CFBE9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60AE38-7749-4DC3-BFFB-252E6E30F4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0048" y="1628799"/>
            <a:ext cx="3600000" cy="194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58AC18D-7CDE-45C5-AB52-5910433B6F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6000" y="1628799"/>
            <a:ext cx="3600000" cy="194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7F56725-70BE-4781-AD9C-EC9DA5A7F28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99737" y="1628799"/>
            <a:ext cx="3600000" cy="194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7CB32E05-D754-4DF1-94CC-2ABF3204575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74926" y="3861519"/>
            <a:ext cx="3600000" cy="194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4C3E4FC6-19A6-40AC-A070-29EA6C0AF1B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10878" y="3861519"/>
            <a:ext cx="3600000" cy="194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621A599A-CDC7-4FA5-9C98-CE2A8A88CF5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4615" y="3861519"/>
            <a:ext cx="3600000" cy="194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2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HJAT - Otsikko ja sisältö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FADA3E7-098B-7C9D-1DE7-B91967CEB453}"/>
              </a:ext>
            </a:extLst>
          </p:cNvPr>
          <p:cNvSpPr txBox="1"/>
          <p:nvPr userDrawn="1"/>
        </p:nvSpPr>
        <p:spPr>
          <a:xfrm>
            <a:off x="1267603" y="1232250"/>
            <a:ext cx="6426200" cy="29546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lang="fi-FI" sz="9600" spc="-70" baseline="0" dirty="0">
                <a:latin typeface="+mj-lt"/>
              </a:rPr>
              <a:t>Otsikko </a:t>
            </a:r>
            <a:br>
              <a:rPr lang="fi-FI" sz="9600" spc="-70" baseline="0" dirty="0">
                <a:latin typeface="+mj-lt"/>
              </a:rPr>
            </a:br>
            <a:r>
              <a:rPr lang="fi-FI" sz="9600" spc="-70" baseline="0" dirty="0">
                <a:latin typeface="+mj-lt"/>
              </a:rPr>
              <a:t>ja sisältö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F208E513-43CE-A60D-BD96-E32997374CEF}"/>
              </a:ext>
            </a:extLst>
          </p:cNvPr>
          <p:cNvSpPr txBox="1"/>
          <p:nvPr userDrawn="1"/>
        </p:nvSpPr>
        <p:spPr>
          <a:xfrm>
            <a:off x="1267604" y="5549600"/>
            <a:ext cx="9656793" cy="598589"/>
          </a:xfrm>
          <a:prstGeom prst="rect">
            <a:avLst/>
          </a:prstGeom>
          <a:solidFill>
            <a:schemeClr val="tx1"/>
          </a:solidFill>
        </p:spPr>
        <p:txBody>
          <a:bodyPr wrap="none" lIns="324000" tIns="144000" rIns="324000" bIns="144000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fi-FI" sz="2000" b="0" spc="10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Tämä on tilanjakajapohja – älä</a:t>
            </a:r>
            <a:r>
              <a:rPr lang="fi-FI" sz="2000" b="0" spc="100" baseline="0" noProof="0" dirty="0">
                <a:solidFill>
                  <a:schemeClr val="bg1"/>
                </a:solidFill>
                <a:latin typeface="Lucida Sans Typewriter" panose="020B0509030504030204" pitchFamily="49" charset="0"/>
                <a:ea typeface="Arial Nova" panose="020B0504020202020204" pitchFamily="34" charset="0"/>
              </a:rPr>
              <a:t> käytä tätä esityksessä!</a:t>
            </a:r>
            <a:endParaRPr lang="fi-FI" sz="2000" b="0" spc="100" noProof="0" dirty="0">
              <a:solidFill>
                <a:schemeClr val="bg1"/>
              </a:solidFill>
              <a:latin typeface="Lucida Sans Typewriter" panose="020B0509030504030204" pitchFamily="49" charset="0"/>
              <a:ea typeface="Arial Nova" panose="020B0504020202020204" pitchFamily="34" charset="0"/>
            </a:endParaRPr>
          </a:p>
        </p:txBody>
      </p:sp>
      <p:grpSp>
        <p:nvGrpSpPr>
          <p:cNvPr id="22" name="Ryhmä 21">
            <a:extLst>
              <a:ext uri="{FF2B5EF4-FFF2-40B4-BE49-F238E27FC236}">
                <a16:creationId xmlns:a16="http://schemas.microsoft.com/office/drawing/2014/main" id="{7135C961-81A1-9684-A5D9-AC1FE0EFC510}"/>
              </a:ext>
            </a:extLst>
          </p:cNvPr>
          <p:cNvGrpSpPr/>
          <p:nvPr userDrawn="1"/>
        </p:nvGrpSpPr>
        <p:grpSpPr>
          <a:xfrm>
            <a:off x="7724026" y="862916"/>
            <a:ext cx="969304" cy="3693316"/>
            <a:chOff x="7607300" y="952500"/>
            <a:chExt cx="1562100" cy="4953000"/>
          </a:xfrm>
        </p:grpSpPr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473F3722-DB5B-85A2-0311-5398118F59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E498C717-E15C-20B7-DBCF-5357B96F7F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4C3DDB5F-0C81-C75E-AD2C-27736CA1C64B}"/>
              </a:ext>
            </a:extLst>
          </p:cNvPr>
          <p:cNvGrpSpPr/>
          <p:nvPr userDrawn="1"/>
        </p:nvGrpSpPr>
        <p:grpSpPr>
          <a:xfrm>
            <a:off x="8839559" y="862916"/>
            <a:ext cx="969304" cy="3693316"/>
            <a:chOff x="7607300" y="952500"/>
            <a:chExt cx="1562100" cy="4953000"/>
          </a:xfrm>
        </p:grpSpPr>
        <p:cxnSp>
          <p:nvCxnSpPr>
            <p:cNvPr id="26" name="Suora yhdysviiva 25">
              <a:extLst>
                <a:ext uri="{FF2B5EF4-FFF2-40B4-BE49-F238E27FC236}">
                  <a16:creationId xmlns:a16="http://schemas.microsoft.com/office/drawing/2014/main" id="{2346A474-D64B-779E-EC76-DAD8FD6A9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uora yhdysviiva 26">
              <a:extLst>
                <a:ext uri="{FF2B5EF4-FFF2-40B4-BE49-F238E27FC236}">
                  <a16:creationId xmlns:a16="http://schemas.microsoft.com/office/drawing/2014/main" id="{D3BEE0D0-F20D-79A8-EFA9-B54BD76BBB6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Ryhmä 27">
            <a:extLst>
              <a:ext uri="{FF2B5EF4-FFF2-40B4-BE49-F238E27FC236}">
                <a16:creationId xmlns:a16="http://schemas.microsoft.com/office/drawing/2014/main" id="{6CB535B5-0213-483F-A92F-375A460EF86A}"/>
              </a:ext>
            </a:extLst>
          </p:cNvPr>
          <p:cNvGrpSpPr/>
          <p:nvPr userDrawn="1"/>
        </p:nvGrpSpPr>
        <p:grpSpPr>
          <a:xfrm>
            <a:off x="9955093" y="862916"/>
            <a:ext cx="969304" cy="3693316"/>
            <a:chOff x="7607300" y="952500"/>
            <a:chExt cx="1562100" cy="4953000"/>
          </a:xfrm>
        </p:grpSpPr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24688361-6D98-6E36-D601-CCFBEDE9D0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07300" y="9525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64B831C3-07F4-1420-4A74-C6F49C8196C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7607300" y="3429000"/>
              <a:ext cx="1562100" cy="2476500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540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C23731AF-0F00-1BB4-86AE-162DE814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solidFill>
          <a:srgbClr val="D2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0BAAB13-FDFB-A842-7B67-609349C9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754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6E2165B-4047-7D67-AD24-3F70C39B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86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1" y="956795"/>
            <a:ext cx="10511118" cy="113887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ots. perustyyl. </a:t>
            </a:r>
            <a:r>
              <a:rPr lang="fi-FI"/>
              <a:t>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2682" y="2484000"/>
            <a:ext cx="10515600" cy="363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</a:p>
          <a:p>
            <a:pPr lvl="7"/>
            <a:r>
              <a:rPr lang="fi-FI" dirty="0"/>
              <a:t>kahdeksas taso</a:t>
            </a:r>
          </a:p>
          <a:p>
            <a:pPr lvl="8"/>
            <a:r>
              <a:rPr lang="fi-FI"/>
              <a:t>yhdeksäs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88417" y="6366456"/>
            <a:ext cx="2219459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66456"/>
            <a:ext cx="3677992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r>
              <a:rPr lang="fi-FI"/>
              <a:t>4/2026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6456"/>
            <a:ext cx="2743200" cy="34605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rgbClr val="EB5C18"/>
                </a:solidFill>
                <a:latin typeface="+mn-lt"/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453C556-00A6-2A9E-E437-3406B3D3C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778260" y="257544"/>
            <a:ext cx="762302" cy="2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9" r:id="rId2"/>
    <p:sldLayoutId id="2147483671" r:id="rId3"/>
    <p:sldLayoutId id="2147483698" r:id="rId4"/>
    <p:sldLayoutId id="2147483702" r:id="rId5"/>
    <p:sldLayoutId id="2147483715" r:id="rId6"/>
    <p:sldLayoutId id="2147483650" r:id="rId7"/>
    <p:sldLayoutId id="2147483693" r:id="rId8"/>
    <p:sldLayoutId id="2147483694" r:id="rId9"/>
    <p:sldLayoutId id="2147483714" r:id="rId10"/>
    <p:sldLayoutId id="2147483664" r:id="rId11"/>
    <p:sldLayoutId id="2147483652" r:id="rId12"/>
    <p:sldLayoutId id="2147483665" r:id="rId13"/>
    <p:sldLayoutId id="2147483695" r:id="rId14"/>
    <p:sldLayoutId id="2147483699" r:id="rId15"/>
    <p:sldLayoutId id="2147483653" r:id="rId16"/>
    <p:sldLayoutId id="2147483700" r:id="rId17"/>
    <p:sldLayoutId id="2147483701" r:id="rId18"/>
    <p:sldLayoutId id="2147483666" r:id="rId19"/>
    <p:sldLayoutId id="2147483691" r:id="rId20"/>
    <p:sldLayoutId id="2147483692" r:id="rId21"/>
    <p:sldLayoutId id="2147483708" r:id="rId22"/>
    <p:sldLayoutId id="2147483649" r:id="rId23"/>
    <p:sldLayoutId id="2147483690" r:id="rId24"/>
    <p:sldLayoutId id="2147483683" r:id="rId25"/>
    <p:sldLayoutId id="2147483713" r:id="rId26"/>
    <p:sldLayoutId id="2147483677" r:id="rId27"/>
    <p:sldLayoutId id="2147483676" r:id="rId28"/>
    <p:sldLayoutId id="2147483678" r:id="rId29"/>
    <p:sldLayoutId id="2147483707" r:id="rId30"/>
    <p:sldLayoutId id="2147483712" r:id="rId31"/>
    <p:sldLayoutId id="2147483679" r:id="rId32"/>
    <p:sldLayoutId id="2147483682" r:id="rId33"/>
    <p:sldLayoutId id="2147483680" r:id="rId34"/>
    <p:sldLayoutId id="2147483681" r:id="rId35"/>
    <p:sldLayoutId id="2147483704" r:id="rId36"/>
    <p:sldLayoutId id="2147483705" r:id="rId37"/>
    <p:sldLayoutId id="2147483706" r:id="rId38"/>
    <p:sldLayoutId id="2147483703" r:id="rId39"/>
    <p:sldLayoutId id="2147483711" r:id="rId40"/>
    <p:sldLayoutId id="2147483670" r:id="rId41"/>
    <p:sldLayoutId id="2147483654" r:id="rId42"/>
    <p:sldLayoutId id="2147483669" r:id="rId43"/>
    <p:sldLayoutId id="2147483696" r:id="rId44"/>
    <p:sldLayoutId id="2147483655" r:id="rId45"/>
    <p:sldLayoutId id="2147483697" r:id="rId46"/>
    <p:sldLayoutId id="2147483710" r:id="rId47"/>
    <p:sldLayoutId id="2147483684" r:id="rId48"/>
    <p:sldLayoutId id="2147483685" r:id="rId49"/>
    <p:sldLayoutId id="2147483686" r:id="rId50"/>
    <p:sldLayoutId id="2147483709" r:id="rId51"/>
    <p:sldLayoutId id="2147483716" r:id="rId52"/>
    <p:sldLayoutId id="2147483718" r:id="rId53"/>
    <p:sldLayoutId id="2147483719" r:id="rId54"/>
    <p:sldLayoutId id="2147483720" r:id="rId55"/>
  </p:sldLayoutIdLst>
  <p:hf sldNum="0" hdr="0" ft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4000" kern="1200" spc="-7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accent6"/>
        </a:buClr>
        <a:buFont typeface="Arial Nova" panose="020B0504020202020204" pitchFamily="34" charset="0"/>
        <a:buChar char="•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5000"/>
        </a:lnSpc>
        <a:spcBef>
          <a:spcPts val="500"/>
        </a:spcBef>
        <a:buClr>
          <a:schemeClr val="accent6"/>
        </a:buClr>
        <a:buFont typeface="Arial Nova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F892-C580-524C-99B2-54F3BD93F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3524" y="3263235"/>
            <a:ext cx="9207500" cy="1951667"/>
          </a:xfrm>
        </p:spPr>
        <p:txBody>
          <a:bodyPr>
            <a:noAutofit/>
          </a:bodyPr>
          <a:lstStyle/>
          <a:p>
            <a:r>
              <a:rPr lang="fi-FI" sz="6000" dirty="0"/>
              <a:t>Kupariputkien pistekorroosio - tapaustutkimus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8A066-B676-894E-9A29-83A672966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19" y="5396295"/>
            <a:ext cx="9144000" cy="298174"/>
          </a:xfrm>
        </p:spPr>
        <p:txBody>
          <a:bodyPr/>
          <a:lstStyle/>
          <a:p>
            <a:r>
              <a:rPr lang="fi-FI" dirty="0"/>
              <a:t>Yhteenveto 30.4.2026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8CCD62-69A6-2846-A603-195E65DFA0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4238" y="2721048"/>
            <a:ext cx="9207500" cy="386588"/>
          </a:xfrm>
        </p:spPr>
        <p:txBody>
          <a:bodyPr/>
          <a:lstStyle/>
          <a:p>
            <a:r>
              <a:rPr lang="fi-FI" dirty="0"/>
              <a:t>Päivi Peltonen</a:t>
            </a:r>
          </a:p>
        </p:txBody>
      </p:sp>
      <p:pic>
        <p:nvPicPr>
          <p:cNvPr id="5" name="Picture 4" descr="A logo with blue green and white text&#10;&#10;Description automatically generated">
            <a:extLst>
              <a:ext uri="{FF2B5EF4-FFF2-40B4-BE49-F238E27FC236}">
                <a16:creationId xmlns:a16="http://schemas.microsoft.com/office/drawing/2014/main" id="{14EC914D-D862-6019-4166-50EE1D3BA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2" y="1764810"/>
            <a:ext cx="2924676" cy="23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83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0B208-BAFB-33B5-4F7B-E1297DF9EC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42F5CC-0F12-FA66-558D-0DD74ED11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048" y="1700659"/>
            <a:ext cx="3979768" cy="1584325"/>
          </a:xfrm>
        </p:spPr>
        <p:txBody>
          <a:bodyPr/>
          <a:lstStyle/>
          <a:p>
            <a:r>
              <a:rPr lang="fi-FI" dirty="0"/>
              <a:t>Tapaus-tutkimuksen tulokset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DB8EF-FAC8-B574-CEBA-0A3706B0A0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9E3FE9D-AFFC-DDAA-065D-2B2047FEAA1E}"/>
              </a:ext>
            </a:extLst>
          </p:cNvPr>
          <p:cNvSpPr txBox="1"/>
          <p:nvPr/>
        </p:nvSpPr>
        <p:spPr>
          <a:xfrm>
            <a:off x="4799856" y="884440"/>
            <a:ext cx="6932096" cy="273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95D0F"/>
              </a:buClr>
            </a:pPr>
            <a:r>
              <a:rPr lang="fi-FI" sz="2000" b="1" dirty="0">
                <a:solidFill>
                  <a:srgbClr val="00565E"/>
                </a:solidFill>
              </a:rPr>
              <a:t>Kiinteistöt: 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Kiinteistöille, joissa havaittu pistekorroosiota, kartoitettiin samalta vedenjakelualueelta verrokkikiinteistöjä, joissa ei ole havaittu kupariputkien korroosiota. 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i-FI" spc="100" dirty="0"/>
              <a:t>Pistemäisiä kupariputkien syöpymiä havaittiin erilaisissa kiinteistöissä, yhteensä 44 kiinteistöä (kuva alla) </a:t>
            </a:r>
            <a:r>
              <a:rPr lang="fi-FI" spc="100" dirty="0">
                <a:sym typeface="Wingdings" panose="05000000000000000000" pitchFamily="2" charset="2"/>
              </a:rPr>
              <a:t> rivitalo- ja kerrostalokohteissa oli todettu pistekorroosiota useammassa asunnossa </a:t>
            </a:r>
            <a:endParaRPr lang="fi-FI" spc="100" dirty="0"/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i-FI" spc="100" dirty="0"/>
              <a:t>Verrokkikiinteistöjä tarkasteltiin yhteensä 23 kpl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15C1DBE-D397-4266-8AB2-E578F6C7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613" y="361082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62524-EABC-42F3-A8A3-A968627E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378277"/>
            <a:ext cx="10511118" cy="1138870"/>
          </a:xfrm>
        </p:spPr>
        <p:txBody>
          <a:bodyPr/>
          <a:lstStyle/>
          <a:p>
            <a:r>
              <a:rPr lang="fi-FI" dirty="0"/>
              <a:t>Kupariputkien pistekorroosiotapaukset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826761-8C54-4E2E-AEEA-F64F7E646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6370" y="947712"/>
            <a:ext cx="4722080" cy="5580965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lnSpc>
                <a:spcPct val="115000"/>
              </a:lnSpc>
              <a:buFont typeface="Arial Nova" panose="020B0504020202020204" pitchFamily="34" charset="0"/>
              <a:buChar char="•"/>
            </a:pPr>
            <a:r>
              <a:rPr lang="fi-FI" sz="2300" b="0" dirty="0">
                <a:solidFill>
                  <a:schemeClr val="tx1"/>
                </a:solidFill>
              </a:rPr>
              <a:t>2000-luvulla asennetuissa </a:t>
            </a:r>
            <a:r>
              <a:rPr lang="fi-FI" sz="2300" b="0" dirty="0" err="1">
                <a:solidFill>
                  <a:schemeClr val="tx1"/>
                </a:solidFill>
              </a:rPr>
              <a:t>kupariput</a:t>
            </a:r>
            <a:r>
              <a:rPr lang="fi-FI" sz="2300" b="0" dirty="0">
                <a:solidFill>
                  <a:schemeClr val="tx1"/>
                </a:solidFill>
              </a:rPr>
              <a:t>-kissa kaikki pistemäiset vuotokohdat lämpimän käyttöveden (LV) tai lämminvesikierron (LVK) putkissa.</a:t>
            </a:r>
          </a:p>
          <a:p>
            <a:pPr marL="228600" indent="-228600">
              <a:lnSpc>
                <a:spcPct val="115000"/>
              </a:lnSpc>
              <a:buFont typeface="Arial Nova" panose="020B0504020202020204" pitchFamily="34" charset="0"/>
              <a:buChar char="•"/>
            </a:pPr>
            <a:r>
              <a:rPr lang="fi-FI" sz="2300" b="0" dirty="0">
                <a:solidFill>
                  <a:schemeClr val="tx1"/>
                </a:solidFill>
              </a:rPr>
              <a:t>Havaintoja pistekorroosiosta: osa suorissa putkiosuuksissa, muutama mutkassa, osa kylpyhuoneessa, vaatehuoneen katossa, osa porrashuoneissa</a:t>
            </a:r>
          </a:p>
          <a:p>
            <a:pPr marL="742950" lvl="1" indent="-285750">
              <a:lnSpc>
                <a:spcPct val="115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i-FI" sz="2300" b="0" dirty="0"/>
              <a:t>Ei viitteitä eroosiokorroosiota, kun vuotoja useassa kohtaa pistemäisesti</a:t>
            </a:r>
          </a:p>
          <a:p>
            <a:pPr marL="228600" indent="-228600">
              <a:lnSpc>
                <a:spcPct val="115000"/>
              </a:lnSpc>
              <a:buFont typeface="Arial Nova" panose="020B0504020202020204" pitchFamily="34" charset="0"/>
              <a:buChar char="•"/>
            </a:pPr>
            <a:r>
              <a:rPr lang="fi-FI" sz="2300" b="0" dirty="0">
                <a:solidFill>
                  <a:schemeClr val="tx1"/>
                </a:solidFill>
              </a:rPr>
              <a:t>Putket eri valmistajilta, kovuudelta erilaisia</a:t>
            </a:r>
          </a:p>
          <a:p>
            <a:pPr marL="228600" indent="-228600">
              <a:lnSpc>
                <a:spcPct val="115000"/>
              </a:lnSpc>
              <a:buFont typeface="Arial Nova" panose="020B0504020202020204" pitchFamily="34" charset="0"/>
              <a:buChar char="•"/>
            </a:pPr>
            <a:r>
              <a:rPr lang="fi-FI" sz="2300" b="0" dirty="0">
                <a:solidFill>
                  <a:schemeClr val="tx1"/>
                </a:solidFill>
              </a:rPr>
              <a:t>Osasta tieto, että asunnot otettu käyttöön heti &lt;1kk, putkistohuuhtelut voimakkaalla virtauksella, LVK virtausnopeus ja LV lämpötila säädetty.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E01F3-18B9-4FDE-AA43-044AC1DE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6185B07E-B090-58BD-E137-35776C84E9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6613" y="3040159"/>
            <a:ext cx="4584589" cy="2651243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7BCF97E-C4AE-586F-3341-DEB50CAC3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632" y="1330021"/>
            <a:ext cx="4953000" cy="1466967"/>
          </a:xfrm>
        </p:spPr>
        <p:txBody>
          <a:bodyPr/>
          <a:lstStyle/>
          <a:p>
            <a:r>
              <a:rPr lang="fi-FI" dirty="0"/>
              <a:t>Kupariputket asennettu 1990 luvun lopulla – 2014, joissa pistekorroosiota. Vanhemmat tapaukset rajattiin pois tutkimuksesta (tiedonsaanti hankalaa, putkien sisäpinnan käsittely muuttunut).</a:t>
            </a:r>
          </a:p>
        </p:txBody>
      </p:sp>
    </p:spTree>
    <p:extLst>
      <p:ext uri="{BB962C8B-B14F-4D97-AF65-F5344CB8AC3E}">
        <p14:creationId xmlns:p14="http://schemas.microsoft.com/office/powerpoint/2010/main" val="2059425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CB4B-7ACB-4F62-B9CA-CC13B28D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47" y="613202"/>
            <a:ext cx="10511118" cy="1138870"/>
          </a:xfrm>
        </p:spPr>
        <p:txBody>
          <a:bodyPr>
            <a:normAutofit/>
          </a:bodyPr>
          <a:lstStyle/>
          <a:p>
            <a:r>
              <a:rPr lang="fi-FI" sz="3400" dirty="0"/>
              <a:t>Korroosiokiinteistöille johdettavan talousveden käsittely 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6280C700-2CFF-4925-A7F6-23637ADE5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110" y="1823235"/>
            <a:ext cx="3799999" cy="192326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FE932-88EF-42D6-AA1B-97FF8587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BBCFFC9-3979-4CDA-B856-1589066BCD73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312553" y="1843589"/>
            <a:ext cx="3725832" cy="2037565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F7B8102C-8095-44F1-9D1C-25A35AB32D4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319533" y="3988072"/>
            <a:ext cx="3790576" cy="2061926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DDC0362-B7B0-47A3-993F-716D92B2DF2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544489" y="4163929"/>
            <a:ext cx="3327978" cy="194468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Kupariputkien pistekorroosiotapaukset pohjavesilaitosten vedenjakelualueella.</a:t>
            </a:r>
          </a:p>
          <a:p>
            <a:r>
              <a:rPr lang="fi-FI" dirty="0"/>
              <a:t>Eri alkalointimenetelmät, kahdella laitoksella myös raudan ja mangaanin poisto suodatuksella.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627D0-AD00-7F04-2C89-41D5CCAA7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553" y="4046692"/>
            <a:ext cx="3790577" cy="1979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230F35-2DE4-B7F4-3A35-2E905A35C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830" y="1823235"/>
            <a:ext cx="3795908" cy="20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3B3267-A0D2-49F8-9A23-604329B2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03" y="634865"/>
            <a:ext cx="10859296" cy="1138870"/>
          </a:xfrm>
        </p:spPr>
        <p:txBody>
          <a:bodyPr anchor="t">
            <a:normAutofit/>
          </a:bodyPr>
          <a:lstStyle/>
          <a:p>
            <a:r>
              <a:rPr lang="fi-FI" sz="3400" dirty="0"/>
              <a:t>Verrokkikiinteistöt (ei havaittu vuotoja tai pistekorroosiota)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9FFE9E6A-7C5B-42DE-B247-7EA0CD904912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4319376" y="3860800"/>
            <a:ext cx="3583411" cy="1944688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AD38EF0-D3D3-41ED-A7D6-2E715C9747C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Jokaiselle vedenjakelualueelle, jossa  pistekorroosiokohteita, löytyi vähintään 1 kpl verrokkikiinteistöjä. </a:t>
            </a:r>
          </a:p>
          <a:p>
            <a:r>
              <a:rPr lang="fi-FI" dirty="0"/>
              <a:t>Verrokkikiinteistöissä tällä hetkellä kupariputken kesto ollut 10 – 23 vuotta.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505ED-8CD8-4448-83A2-C78D3540BEF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4/2026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E3BB3E8-16AB-4AE1-85A3-FC96EBDBCAE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03335" y="1484784"/>
            <a:ext cx="3713827" cy="2232248"/>
          </a:xfrm>
          <a:prstGeom prst="rect">
            <a:avLst/>
          </a:prstGeom>
          <a:noFill/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B2B94F30-A5F8-4580-ADAA-4FB1023F9AD0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8123026" y="3860800"/>
            <a:ext cx="3583411" cy="1944688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0B6E16F-790C-4F21-8FF5-7E79B7F941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Verrokkikiinteistöt sijaitsee </a:t>
            </a:r>
            <a:r>
              <a:rPr lang="fi-FI" b="1" dirty="0"/>
              <a:t>samalla vedenjakelualueella</a:t>
            </a:r>
            <a:r>
              <a:rPr lang="fi-FI" dirty="0"/>
              <a:t> kuin korroosio-kohteet ja </a:t>
            </a:r>
            <a:r>
              <a:rPr lang="fi-FI" b="1" dirty="0"/>
              <a:t>kupariputkien käyttöönotto samana vuonna </a:t>
            </a:r>
            <a:r>
              <a:rPr lang="fi-FI" dirty="0"/>
              <a:t>(+/-1). </a:t>
            </a:r>
          </a:p>
          <a:p>
            <a:r>
              <a:rPr lang="fi-FI" dirty="0"/>
              <a:t>Asuntoja kiinteistöissä vähintään 655 kpl + liikerakennukset.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BBF450-CC9E-6D3F-174D-8AC7BDB5F15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5"/>
          <a:stretch>
            <a:fillRect/>
          </a:stretch>
        </p:blipFill>
        <p:spPr>
          <a:xfrm>
            <a:off x="393222" y="3875865"/>
            <a:ext cx="3705916" cy="194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42446-62D6-497F-A98E-DD2E22CD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65125"/>
            <a:ext cx="5748680" cy="1002036"/>
          </a:xfrm>
        </p:spPr>
        <p:txBody>
          <a:bodyPr>
            <a:normAutofit fontScale="90000"/>
          </a:bodyPr>
          <a:lstStyle/>
          <a:p>
            <a:r>
              <a:rPr lang="fi-FI" dirty="0"/>
              <a:t>Talousvedenlaadun vaihtelu: </a:t>
            </a:r>
            <a:r>
              <a:rPr lang="fi-FI" dirty="0" err="1"/>
              <a:t>alkaliteetti</a:t>
            </a:r>
            <a:r>
              <a:rPr lang="fi-FI" dirty="0"/>
              <a:t> vs. vedenkäsittely</a:t>
            </a: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20B76-3FBC-4E50-B3CB-A38EF57C48F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378817" y="6358927"/>
            <a:ext cx="2219459" cy="346055"/>
          </a:xfrm>
        </p:spPr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C661AF9-C83C-4733-AF32-AEB46D27C2E9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424458" y="1398502"/>
            <a:ext cx="5616575" cy="3668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534032-E5CF-46F2-B01F-72D320E73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67" y="657114"/>
            <a:ext cx="4792895" cy="2930371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06F89823-2B14-430B-9B47-81DBEF80FB1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4"/>
          <a:stretch>
            <a:fillRect/>
          </a:stretch>
        </p:blipFill>
        <p:spPr>
          <a:xfrm>
            <a:off x="6240067" y="3774611"/>
            <a:ext cx="4792894" cy="2930371"/>
          </a:xfrm>
          <a:prstGeom prst="rect">
            <a:avLst/>
          </a:prstGeom>
        </p:spPr>
      </p:pic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9E93076E-D236-4C2E-8100-FEED54546509}"/>
              </a:ext>
            </a:extLst>
          </p:cNvPr>
          <p:cNvSpPr txBox="1">
            <a:spLocks/>
          </p:cNvSpPr>
          <p:nvPr/>
        </p:nvSpPr>
        <p:spPr>
          <a:xfrm>
            <a:off x="424458" y="5330845"/>
            <a:ext cx="5362623" cy="102808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/>
              <a:t>Alkaliteetti</a:t>
            </a:r>
            <a:r>
              <a:rPr lang="fi-FI" dirty="0"/>
              <a:t> on ollut korroosio- ja verrokki-kohteiden talousvesissä hyvällä tasolla ja suositusten mukainen kupariputkien asennusaikaan ja sen jälkeen v. 2000 - 2020.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6377D-CEBE-D89F-88CB-F6F7A83D074C}"/>
              </a:ext>
            </a:extLst>
          </p:cNvPr>
          <p:cNvSpPr txBox="1"/>
          <p:nvPr/>
        </p:nvSpPr>
        <p:spPr>
          <a:xfrm>
            <a:off x="995909" y="1367161"/>
            <a:ext cx="504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Raudan- ja mangaaninpoistosuodatus + lipeä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AD50D-F92A-04C4-C297-A14EB74C800E}"/>
              </a:ext>
            </a:extLst>
          </p:cNvPr>
          <p:cNvSpPr txBox="1"/>
          <p:nvPr/>
        </p:nvSpPr>
        <p:spPr>
          <a:xfrm>
            <a:off x="7400876" y="657114"/>
            <a:ext cx="32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Kalkkikivisuodatus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87A75-7A0D-C1BC-ACA3-E240767E3DD3}"/>
              </a:ext>
            </a:extLst>
          </p:cNvPr>
          <p:cNvSpPr txBox="1"/>
          <p:nvPr/>
        </p:nvSpPr>
        <p:spPr>
          <a:xfrm>
            <a:off x="7286576" y="3774611"/>
            <a:ext cx="334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Hidassuodatus + kalkkikivisuodatus</a:t>
            </a:r>
            <a:r>
              <a:rPr lang="fi-FI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3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0BEFC-19B8-4348-9FE6-052D91AF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42025"/>
            <a:ext cx="11095295" cy="732444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Talousvedenlaadun vaihtelu kupariputkien asennusaikaan ja sen jälkeen: pH vs. vedenkäsittely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C3F6B-7B8A-4BE2-9D03-BDD23791734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13AD32-32F1-4CD1-A772-DDF08331A9C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28625" y="1567439"/>
            <a:ext cx="5841791" cy="356045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F6BD87-218E-46B6-BB49-391F257012D3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362700" y="1567439"/>
            <a:ext cx="5400675" cy="3566140"/>
          </a:xfrm>
          <a:prstGeom prst="rect">
            <a:avLst/>
          </a:prstGeom>
        </p:spPr>
      </p:pic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3809DCB2-AFDA-21AB-216E-3C7132A6120B}"/>
              </a:ext>
            </a:extLst>
          </p:cNvPr>
          <p:cNvSpPr txBox="1">
            <a:spLocks/>
          </p:cNvSpPr>
          <p:nvPr/>
        </p:nvSpPr>
        <p:spPr>
          <a:xfrm>
            <a:off x="630692" y="5290561"/>
            <a:ext cx="10691159" cy="120111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pH-arvo on ollut korroosio- ja verrokki-kohteiden talousvesissä suurimmaksi osaksi hyvällä tasolla ja suositusten pH &gt;7,5 mukainen v. 2000 - 2020. Vedenkäsittelystä riippuen talousvesien pH-arvo on ollut pääosin tasolla 8 – 8,3 tai 7,5 – 8 tai 7 – 7,5. </a:t>
            </a:r>
          </a:p>
          <a:p>
            <a:r>
              <a:rPr lang="fi-FI" dirty="0"/>
              <a:t>Osassa korroosiokohteita verkostoon johdetun talousveden pH on ollut hyvin tasainen, osassa pH vaihdellut voimakkaasti. Pistekorroosiota esiintyi, vaikka pH 8 ja pH-arvo tasainen.</a:t>
            </a:r>
          </a:p>
        </p:txBody>
      </p:sp>
    </p:spTree>
    <p:extLst>
      <p:ext uri="{BB962C8B-B14F-4D97-AF65-F5344CB8AC3E}">
        <p14:creationId xmlns:p14="http://schemas.microsoft.com/office/powerpoint/2010/main" val="36274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65D14B50-EBE4-1C46-5CDA-3A5E2C38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63" y="635000"/>
            <a:ext cx="10511118" cy="946190"/>
          </a:xfrm>
        </p:spPr>
        <p:txBody>
          <a:bodyPr>
            <a:normAutofit/>
          </a:bodyPr>
          <a:lstStyle/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80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Tutkimuskohteiden talousveden laatu v. 2000 alkaen verrattuna suosituksiin syöpymisen ehkäisemiseksi ja </a:t>
            </a:r>
            <a:r>
              <a:rPr lang="fi-FI" sz="1800" spc="1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STMn</a:t>
            </a:r>
            <a:r>
              <a:rPr lang="fi-FI" sz="180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asetukseen (ent. 461/2000) ja sen soveltamisohjeeseen.</a:t>
            </a:r>
            <a:br>
              <a:rPr lang="fi-FI" sz="1800" spc="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800" spc="1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talousvesien laadusta ei löytynyt yksittäistä selittävää tekijää pistekorroosiolle.</a:t>
            </a:r>
            <a:endParaRPr lang="fi-FI" sz="1800" spc="1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9AE66B3B-5029-49C3-1543-74058C9911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930061"/>
              </p:ext>
            </p:extLst>
          </p:nvPr>
        </p:nvGraphicFramePr>
        <p:xfrm>
          <a:off x="835963" y="1581190"/>
          <a:ext cx="10515596" cy="5100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61222">
                  <a:extLst>
                    <a:ext uri="{9D8B030D-6E8A-4147-A177-3AD203B41FA5}">
                      <a16:colId xmlns:a16="http://schemas.microsoft.com/office/drawing/2014/main" val="2196264329"/>
                    </a:ext>
                  </a:extLst>
                </a:gridCol>
                <a:gridCol w="869796">
                  <a:extLst>
                    <a:ext uri="{9D8B030D-6E8A-4147-A177-3AD203B41FA5}">
                      <a16:colId xmlns:a16="http://schemas.microsoft.com/office/drawing/2014/main" val="4100906953"/>
                    </a:ext>
                  </a:extLst>
                </a:gridCol>
                <a:gridCol w="2274848">
                  <a:extLst>
                    <a:ext uri="{9D8B030D-6E8A-4147-A177-3AD203B41FA5}">
                      <a16:colId xmlns:a16="http://schemas.microsoft.com/office/drawing/2014/main" val="2978859238"/>
                    </a:ext>
                  </a:extLst>
                </a:gridCol>
                <a:gridCol w="1293542">
                  <a:extLst>
                    <a:ext uri="{9D8B030D-6E8A-4147-A177-3AD203B41FA5}">
                      <a16:colId xmlns:a16="http://schemas.microsoft.com/office/drawing/2014/main" val="427172741"/>
                    </a:ext>
                  </a:extLst>
                </a:gridCol>
                <a:gridCol w="1483112">
                  <a:extLst>
                    <a:ext uri="{9D8B030D-6E8A-4147-A177-3AD203B41FA5}">
                      <a16:colId xmlns:a16="http://schemas.microsoft.com/office/drawing/2014/main" val="588303224"/>
                    </a:ext>
                  </a:extLst>
                </a:gridCol>
                <a:gridCol w="1833278">
                  <a:extLst>
                    <a:ext uri="{9D8B030D-6E8A-4147-A177-3AD203B41FA5}">
                      <a16:colId xmlns:a16="http://schemas.microsoft.com/office/drawing/2014/main" val="2652591975"/>
                    </a:ext>
                  </a:extLst>
                </a:gridCol>
                <a:gridCol w="1199798">
                  <a:extLst>
                    <a:ext uri="{9D8B030D-6E8A-4147-A177-3AD203B41FA5}">
                      <a16:colId xmlns:a16="http://schemas.microsoft.com/office/drawing/2014/main" val="3125984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accent4"/>
                          </a:solidFill>
                        </a:rPr>
                        <a:t>Talousvesi kiinteistöille (korroosio ja verrokki)</a:t>
                      </a:r>
                    </a:p>
                    <a:p>
                      <a:r>
                        <a:rPr lang="fi-FI" sz="1400" dirty="0">
                          <a:solidFill>
                            <a:schemeClr val="accent4"/>
                          </a:solidFill>
                        </a:rPr>
                        <a:t>v. 2000 - 2020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Outokumpu </a:t>
                      </a:r>
                    </a:p>
                    <a:p>
                      <a:r>
                        <a:rPr lang="fi-FI" sz="1400" dirty="0" err="1"/>
                        <a:t>Copper</a:t>
                      </a:r>
                      <a:r>
                        <a:rPr lang="fi-FI" sz="1400" dirty="0"/>
                        <a:t> </a:t>
                      </a:r>
                    </a:p>
                    <a:p>
                      <a:r>
                        <a:rPr lang="fi-FI" sz="1400" dirty="0"/>
                        <a:t>v. 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Vesi-Instituutti </a:t>
                      </a:r>
                    </a:p>
                    <a:p>
                      <a:r>
                        <a:rPr lang="fi-FI" sz="1400" dirty="0"/>
                        <a:t>v. 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STM asetus</a:t>
                      </a:r>
                    </a:p>
                    <a:p>
                      <a:r>
                        <a:rPr lang="fi-FI" sz="1400" dirty="0"/>
                        <a:t>1352/2015, </a:t>
                      </a:r>
                      <a:r>
                        <a:rPr lang="fi-FI" sz="1400" dirty="0" err="1"/>
                        <a:t>sovel-tamisohje</a:t>
                      </a:r>
                      <a:r>
                        <a:rPr lang="fi-FI" sz="1400" dirty="0"/>
                        <a:t>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VVY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78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8 – 8,3 (max 8,5 – 9,2)</a:t>
                      </a:r>
                    </a:p>
                    <a:p>
                      <a:r>
                        <a:rPr lang="fr-FR" sz="1400" dirty="0"/>
                        <a:t>7,5 – 8  tai  7 – 7,5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 – 9,0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 – 9,0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6,5 – 9,5 (asetus)</a:t>
                      </a:r>
                    </a:p>
                    <a:p>
                      <a:r>
                        <a:rPr lang="fi-FI" sz="1400" dirty="0"/>
                        <a:t>&gt;7,5 (ohje)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&gt;7,5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5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Kokonaiskovuus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mmol</a:t>
                      </a: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/l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0,7 – 1,5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Kalsium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  <a:endParaRPr lang="fi-FI" sz="14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8 – 50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435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Bikarbonaatti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mg/l</a:t>
                      </a:r>
                    </a:p>
                    <a:p>
                      <a:r>
                        <a:rPr lang="fi-FI" sz="1400" dirty="0" err="1"/>
                        <a:t>mmol</a:t>
                      </a:r>
                      <a:r>
                        <a:rPr lang="fi-FI" sz="1400" dirty="0"/>
                        <a:t>/l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r>
                        <a:rPr lang="fi-FI" sz="1400" dirty="0"/>
                        <a:t>0,7 – 1,5 ja 1,5 – 2,1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70 – 300</a:t>
                      </a:r>
                    </a:p>
                    <a:p>
                      <a:r>
                        <a:rPr lang="fi-FI" sz="1400" dirty="0"/>
                        <a:t>1,15 – 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70 – 300</a:t>
                      </a:r>
                    </a:p>
                    <a:p>
                      <a:r>
                        <a:rPr lang="fi-FI" sz="1400" dirty="0"/>
                        <a:t>1,15 – 4,9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r>
                        <a:rPr lang="fi-FI" sz="1400" dirty="0"/>
                        <a:t>&gt;0,6 (ohje)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  <a:p>
                      <a:r>
                        <a:rPr lang="fi-FI" sz="1400" dirty="0"/>
                        <a:t>&gt;0,6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667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Kloridi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10 – 15 </a:t>
                      </a:r>
                    </a:p>
                    <a:p>
                      <a:r>
                        <a:rPr lang="fi-FI" sz="1400" dirty="0"/>
                        <a:t>yhdessä kohteessa 23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&lt;25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87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Sulfaatti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10 – 40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&lt;150 (asetus)</a:t>
                      </a:r>
                    </a:p>
                    <a:p>
                      <a:r>
                        <a:rPr lang="fi-FI" sz="1400" dirty="0"/>
                        <a:t>&lt;100 (ohje)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/>
                        <a:t>&lt;100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43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Rauta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&lt;0,01 – 0,01 </a:t>
                      </a:r>
                    </a:p>
                    <a:p>
                      <a:r>
                        <a:rPr lang="fi-FI" sz="1400" dirty="0" err="1"/>
                        <a:t>max</a:t>
                      </a:r>
                      <a:r>
                        <a:rPr lang="fi-FI" sz="1400" dirty="0"/>
                        <a:t> 0,060 ja 0,12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23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Mangaani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&lt;0,01</a:t>
                      </a:r>
                    </a:p>
                    <a:p>
                      <a:r>
                        <a:rPr lang="fi-FI" sz="1400" dirty="0" err="1"/>
                        <a:t>max</a:t>
                      </a:r>
                      <a:r>
                        <a:rPr lang="fi-FI" sz="1400" dirty="0"/>
                        <a:t> yksittäisiä 0,096-0,34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&lt;0,05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63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400" dirty="0"/>
                        <a:t>Alumiini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&lt;0,010 - &lt;0,02</a:t>
                      </a:r>
                    </a:p>
                    <a:p>
                      <a:r>
                        <a:rPr lang="fi-FI" sz="1400" dirty="0" err="1"/>
                        <a:t>max</a:t>
                      </a:r>
                      <a:r>
                        <a:rPr lang="fi-FI" sz="1400" dirty="0"/>
                        <a:t> 0,02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/>
                        <a:t>&lt;0,2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819208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470340-AB06-940F-CB8F-57B72FBA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356036" y="6508482"/>
            <a:ext cx="835963" cy="346055"/>
          </a:xfrm>
        </p:spPr>
        <p:txBody>
          <a:bodyPr/>
          <a:lstStyle/>
          <a:p>
            <a:r>
              <a:rPr lang="fi-FI" dirty="0"/>
              <a:t>4/2026</a:t>
            </a:r>
          </a:p>
        </p:txBody>
      </p:sp>
    </p:spTree>
    <p:extLst>
      <p:ext uri="{BB962C8B-B14F-4D97-AF65-F5344CB8AC3E}">
        <p14:creationId xmlns:p14="http://schemas.microsoft.com/office/powerpoint/2010/main" val="1752776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5A713-D7B3-4409-8B36-92C5C060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41" y="783379"/>
            <a:ext cx="10511118" cy="734294"/>
          </a:xfrm>
        </p:spPr>
        <p:txBody>
          <a:bodyPr>
            <a:normAutofit/>
          </a:bodyPr>
          <a:lstStyle/>
          <a:p>
            <a:r>
              <a:rPr lang="fi-FI" sz="3200" dirty="0"/>
              <a:t>Verkostomateriaalin vaikutus pistekorroosion esiintymiseen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95C1F-CFE5-4122-B98F-A2DE37A6AB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FBDAAED-CB1A-4EEE-9FF8-C7023FDCD96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6163813" y="1517673"/>
            <a:ext cx="5347351" cy="3214100"/>
          </a:xfrm>
          <a:prstGeom prst="rect">
            <a:avLst/>
          </a:prstGeom>
        </p:spPr>
      </p:pic>
      <p:pic>
        <p:nvPicPr>
          <p:cNvPr id="7" name="Content Placeholder 14">
            <a:extLst>
              <a:ext uri="{FF2B5EF4-FFF2-40B4-BE49-F238E27FC236}">
                <a16:creationId xmlns:a16="http://schemas.microsoft.com/office/drawing/2014/main" id="{99768A4F-16CF-4195-8E84-46B8650FE7D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07336" y="1517673"/>
            <a:ext cx="5377970" cy="3232503"/>
          </a:xfrm>
          <a:prstGeom prst="rect">
            <a:avLst/>
          </a:prstGeom>
        </p:spPr>
      </p:pic>
      <p:sp>
        <p:nvSpPr>
          <p:cNvPr id="9" name="Content Placeholder 22">
            <a:extLst>
              <a:ext uri="{FF2B5EF4-FFF2-40B4-BE49-F238E27FC236}">
                <a16:creationId xmlns:a16="http://schemas.microsoft.com/office/drawing/2014/main" id="{FEC2199F-39FC-4C61-8B4A-66AED5DAF4BC}"/>
              </a:ext>
            </a:extLst>
          </p:cNvPr>
          <p:cNvSpPr txBox="1">
            <a:spLocks/>
          </p:cNvSpPr>
          <p:nvPr/>
        </p:nvSpPr>
        <p:spPr>
          <a:xfrm>
            <a:off x="1000047" y="4825351"/>
            <a:ext cx="10511117" cy="1714132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rgbClr val="00565E"/>
                </a:solidFill>
                <a:latin typeface="+mn-lt"/>
                <a:ea typeface="+mn-ea"/>
                <a:cs typeface="Aparajita" panose="020B0502040204020203" pitchFamily="18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00565E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>
                <a:solidFill>
                  <a:schemeClr val="tx1"/>
                </a:solidFill>
                <a:cs typeface="+mn-cs"/>
              </a:rPr>
              <a:t>Korroosiokohteisiin ja verrokkikohteisiin talousvesi johdetaan eri verkostomateriaalista koostuvia verkostoja pitkin. Osa korroosiokohteista ja verrokkikohteista sijaitsee lähekkäin. 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>
                <a:solidFill>
                  <a:schemeClr val="tx1"/>
                </a:solidFill>
                <a:cs typeface="+mn-cs"/>
              </a:rPr>
              <a:t>Yksi kohde voi edustaa useampaa korroosio/verrokkikohdetta lähialueella. Osaan kohteista vesi voidaan johtaa useampaa reittiä pitkin, huomioitu todennäköisimmät reitit. </a:t>
            </a:r>
          </a:p>
          <a:p>
            <a:pPr marL="0" indent="0"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None/>
            </a:pPr>
            <a:r>
              <a:rPr lang="fi-FI" sz="1700" spc="100" dirty="0">
                <a:solidFill>
                  <a:schemeClr val="tx1"/>
                </a:solidFill>
                <a:cs typeface="+mn-cs"/>
                <a:sym typeface="Wingdings" panose="05000000000000000000" pitchFamily="2" charset="2"/>
              </a:rPr>
              <a:t> Verkostomateriaalilla ei havaittu merkitystä kupariputkien pistekorroosion esiintymiseen.</a:t>
            </a:r>
            <a:endParaRPr lang="fi-FI" sz="1700" spc="1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29A19C1F-283E-495B-8BF2-49C474C7C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Verkoston pituuden vaikutus pistekorroosion esiintymiseen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56887-B097-44BA-B4FB-5A4A209997A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84160DB3-3099-4FD2-92BC-C897949CE40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40441" y="1799077"/>
            <a:ext cx="5223975" cy="3132995"/>
          </a:xfrm>
          <a:prstGeom prst="rect">
            <a:avLst/>
          </a:prstGeom>
        </p:spPr>
      </p:pic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ECF4C9D-2735-469E-A475-C75D994DFFB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6255605" y="1799077"/>
            <a:ext cx="5205485" cy="3132995"/>
          </a:xfrm>
          <a:prstGeom prst="rect">
            <a:avLst/>
          </a:prstGeom>
        </p:spPr>
      </p:pic>
      <p:sp>
        <p:nvSpPr>
          <p:cNvPr id="2" name="Content Placeholder 22">
            <a:extLst>
              <a:ext uri="{FF2B5EF4-FFF2-40B4-BE49-F238E27FC236}">
                <a16:creationId xmlns:a16="http://schemas.microsoft.com/office/drawing/2014/main" id="{3686C096-46B9-63BA-8DE7-A564C4775CF8}"/>
              </a:ext>
            </a:extLst>
          </p:cNvPr>
          <p:cNvSpPr txBox="1">
            <a:spLocks/>
          </p:cNvSpPr>
          <p:nvPr/>
        </p:nvSpPr>
        <p:spPr>
          <a:xfrm>
            <a:off x="1000046" y="5091683"/>
            <a:ext cx="10511117" cy="1447800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rgbClr val="00565E"/>
                </a:solidFill>
                <a:latin typeface="+mn-lt"/>
                <a:ea typeface="+mn-ea"/>
                <a:cs typeface="Aparajita" panose="020B0502040204020203" pitchFamily="18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rgbClr val="00565E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>
                <a:solidFill>
                  <a:schemeClr val="tx1"/>
                </a:solidFill>
                <a:cs typeface="+mn-cs"/>
              </a:rPr>
              <a:t>Talousvesiverkoston pituudella vesilaitoksen ja kiinteistön välillä ei havaittu olevan vaikutusta kiinteistöjen kupariputkien pistekorroosion esiintymiseen. Lähimmät kiinteistöt (korroosio- ja verrokki) sijaitsivat noin 200 metrin päässä vesilaitoksesta ja kauimmat 10 – 15 km päässä.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>
                <a:solidFill>
                  <a:schemeClr val="tx1"/>
                </a:solidFill>
                <a:cs typeface="+mn-cs"/>
              </a:rPr>
              <a:t>Yksi kohde voi edustaa useampaa korroosio/verrokkikohdetta lähialueella.</a:t>
            </a:r>
          </a:p>
          <a:p>
            <a:pPr>
              <a:lnSpc>
                <a:spcPct val="10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endParaRPr lang="fi-FI" sz="1700" spc="100" dirty="0">
              <a:solidFill>
                <a:schemeClr val="tx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6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01A3E-18E7-EF10-9976-264967C5E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5FD97-9989-DE28-A415-684C1E5A0A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048" y="1700659"/>
            <a:ext cx="3979768" cy="1584325"/>
          </a:xfrm>
        </p:spPr>
        <p:txBody>
          <a:bodyPr/>
          <a:lstStyle/>
          <a:p>
            <a:r>
              <a:rPr lang="fi-FI" sz="4000" dirty="0"/>
              <a:t>Johtopäätökset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28CFC-68F7-BFDD-A8F3-A715BE67604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3299D13-F395-5DC4-185A-14B306BCD0EF}"/>
              </a:ext>
            </a:extLst>
          </p:cNvPr>
          <p:cNvSpPr txBox="1"/>
          <p:nvPr/>
        </p:nvSpPr>
        <p:spPr>
          <a:xfrm>
            <a:off x="4799856" y="718170"/>
            <a:ext cx="6932096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Kupariputkien korroosiotapaukset 2000-luvulla havaittiin tässä tutkimuksessa lämpimän käyttöveden putkissa tai lämminvesikierrossa.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Kupariputken pistemäistä korroosiota havaittiin eri kupariputkivalmistajien putkissa. 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Kupariputkien pistekorroosiota havaittiin pohjavesilaitosten vedenjakelualueella, mutta ei havaittu pintavesilaitoksen vedenjakelualueella (silikaatti pieni, orgaanisen aineksen rooli?) tai alueilla, joissa pintavesi- ja pohjavesilaitosten talousvedet sekoittuvat.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Vedenkäsittelymenetelmällä tai talousvedenlaadulla ei havaittu vaikutusta. Kuitenkin riittävä happipitoisuus ja pH-arvo suojaa/ hidastaa kupariputkia syöpymiseltä.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Verkostomateriaalilla tai –pituudella vesilaitoksen ja kiinteistön välillä ei havaittu vaikutusta. </a:t>
            </a: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</a:pPr>
            <a:r>
              <a:rPr lang="fi-FI" spc="100" dirty="0">
                <a:sym typeface="Wingdings" panose="05000000000000000000" pitchFamily="2" charset="2"/>
              </a:rPr>
              <a:t> </a:t>
            </a:r>
            <a:r>
              <a:rPr lang="fi-FI" spc="100" dirty="0"/>
              <a:t>Saman alueen korroosiokohteisiin ja verrokkikohteisiin johdetaan samanlaatuista talousvettä ja käytännössä samanlaista vesijohtoverkostoa pitkin. Tällöin korroosiota selittävä tekijä liittyy todennäköisemmin kupariputkien valmistusprosessiin ja putkien käyttöönottotoimenpiteisiin. </a:t>
            </a:r>
          </a:p>
        </p:txBody>
      </p:sp>
    </p:spTree>
    <p:extLst>
      <p:ext uri="{BB962C8B-B14F-4D97-AF65-F5344CB8AC3E}">
        <p14:creationId xmlns:p14="http://schemas.microsoft.com/office/powerpoint/2010/main" val="35110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Content slide">
            <a:extLst>
              <a:ext uri="{FF2B5EF4-FFF2-40B4-BE49-F238E27FC236}">
                <a16:creationId xmlns:a16="http://schemas.microsoft.com/office/drawing/2014/main" id="{554B94E1-BE59-4BB1-834A-0E47D34591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700213"/>
            <a:ext cx="3816350" cy="15843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95D0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parajita" panose="020B0502040204020203" pitchFamily="18" charset="0"/>
              </a:rPr>
              <a:t>Sisällys</a:t>
            </a:r>
          </a:p>
        </p:txBody>
      </p:sp>
      <p:grpSp>
        <p:nvGrpSpPr>
          <p:cNvPr id="41" name="Group 40" descr="Heading">
            <a:extLst>
              <a:ext uri="{FF2B5EF4-FFF2-40B4-BE49-F238E27FC236}">
                <a16:creationId xmlns:a16="http://schemas.microsoft.com/office/drawing/2014/main" id="{1A61C874-96BC-43A2-8C12-CAA672A9FABE}"/>
              </a:ext>
            </a:extLst>
          </p:cNvPr>
          <p:cNvGrpSpPr/>
          <p:nvPr/>
        </p:nvGrpSpPr>
        <p:grpSpPr>
          <a:xfrm>
            <a:off x="2930388" y="2453159"/>
            <a:ext cx="8945444" cy="474562"/>
            <a:chOff x="2930388" y="2453159"/>
            <a:chExt cx="8945444" cy="47456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1071A9-9FC5-4CC2-BDAF-C4E122DFADB9}"/>
                </a:ext>
              </a:extLst>
            </p:cNvPr>
            <p:cNvSpPr txBox="1"/>
            <p:nvPr/>
          </p:nvSpPr>
          <p:spPr>
            <a:xfrm>
              <a:off x="2930388" y="2491134"/>
              <a:ext cx="134431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base"/>
              <a:r>
                <a:rPr lang="en-US" sz="20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6805551-F334-4FFC-8A17-BA953CCCBFE3}"/>
                </a:ext>
              </a:extLst>
            </p:cNvPr>
            <p:cNvSpPr/>
            <p:nvPr/>
          </p:nvSpPr>
          <p:spPr>
            <a:xfrm>
              <a:off x="4963064" y="2453159"/>
              <a:ext cx="6912768" cy="471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Hankkeen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tavoite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ja </a:t>
              </a:r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toteutus</a:t>
              </a:r>
              <a:endPara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96C524B-F4FD-4479-BA20-14266292CB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8586" y="2891244"/>
              <a:ext cx="7534896" cy="364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 descr="Heading">
            <a:extLst>
              <a:ext uri="{FF2B5EF4-FFF2-40B4-BE49-F238E27FC236}">
                <a16:creationId xmlns:a16="http://schemas.microsoft.com/office/drawing/2014/main" id="{02EC0C0D-B936-42F0-9666-D8529DFADF33}"/>
              </a:ext>
            </a:extLst>
          </p:cNvPr>
          <p:cNvGrpSpPr/>
          <p:nvPr/>
        </p:nvGrpSpPr>
        <p:grpSpPr>
          <a:xfrm>
            <a:off x="2927648" y="2921221"/>
            <a:ext cx="8945444" cy="474562"/>
            <a:chOff x="2927648" y="2921221"/>
            <a:chExt cx="8945444" cy="47456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6449945-EB9D-4840-9A35-7FA30FD5A0DA}"/>
                </a:ext>
              </a:extLst>
            </p:cNvPr>
            <p:cNvSpPr txBox="1"/>
            <p:nvPr/>
          </p:nvSpPr>
          <p:spPr>
            <a:xfrm>
              <a:off x="2927648" y="2959196"/>
              <a:ext cx="134431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base"/>
              <a:r>
                <a:rPr lang="en-US" sz="20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B0408D-839A-4876-8D52-D9128BBA16A4}"/>
                </a:ext>
              </a:extLst>
            </p:cNvPr>
            <p:cNvSpPr/>
            <p:nvPr/>
          </p:nvSpPr>
          <p:spPr>
            <a:xfrm>
              <a:off x="4960324" y="2921221"/>
              <a:ext cx="6912768" cy="471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Kirjallisuusselvitys</a:t>
              </a:r>
              <a:endPara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D0C24C-AEEB-47AC-BDE9-8D877E4AA8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5846" y="3359306"/>
              <a:ext cx="7537636" cy="364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 descr="Heading">
            <a:extLst>
              <a:ext uri="{FF2B5EF4-FFF2-40B4-BE49-F238E27FC236}">
                <a16:creationId xmlns:a16="http://schemas.microsoft.com/office/drawing/2014/main" id="{6B9E17E4-5244-41AF-BE76-F9E976B51FF1}"/>
              </a:ext>
            </a:extLst>
          </p:cNvPr>
          <p:cNvGrpSpPr/>
          <p:nvPr/>
        </p:nvGrpSpPr>
        <p:grpSpPr>
          <a:xfrm>
            <a:off x="2927648" y="3392616"/>
            <a:ext cx="8945444" cy="477727"/>
            <a:chOff x="2927648" y="3392616"/>
            <a:chExt cx="8945444" cy="47772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73D77B-079A-4B08-BF70-7535EF0B678D}"/>
                </a:ext>
              </a:extLst>
            </p:cNvPr>
            <p:cNvSpPr txBox="1"/>
            <p:nvPr/>
          </p:nvSpPr>
          <p:spPr>
            <a:xfrm>
              <a:off x="2927648" y="3432923"/>
              <a:ext cx="134431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base"/>
              <a:r>
                <a:rPr lang="en-US" sz="20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47040F-DB70-4238-B6C7-0E378CBE7B26}"/>
                </a:ext>
              </a:extLst>
            </p:cNvPr>
            <p:cNvSpPr/>
            <p:nvPr/>
          </p:nvSpPr>
          <p:spPr>
            <a:xfrm>
              <a:off x="4960324" y="3392616"/>
              <a:ext cx="6912768" cy="471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Käyttämättömien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kupariputkien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sisäpintojen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tutkimus</a:t>
              </a:r>
              <a:endPara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9B0F15-3E27-495E-B7B1-EAD7180F3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5846" y="3833033"/>
              <a:ext cx="7537636" cy="3731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 descr="Heading">
            <a:extLst>
              <a:ext uri="{FF2B5EF4-FFF2-40B4-BE49-F238E27FC236}">
                <a16:creationId xmlns:a16="http://schemas.microsoft.com/office/drawing/2014/main" id="{6CE9179E-2703-4941-9772-465AB911A479}"/>
              </a:ext>
            </a:extLst>
          </p:cNvPr>
          <p:cNvGrpSpPr/>
          <p:nvPr/>
        </p:nvGrpSpPr>
        <p:grpSpPr>
          <a:xfrm>
            <a:off x="2927648" y="3866733"/>
            <a:ext cx="8945444" cy="478170"/>
            <a:chOff x="2927648" y="3866733"/>
            <a:chExt cx="8945444" cy="478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DAD822-59C7-4291-BC30-08B78ED5580D}"/>
                </a:ext>
              </a:extLst>
            </p:cNvPr>
            <p:cNvSpPr txBox="1"/>
            <p:nvPr/>
          </p:nvSpPr>
          <p:spPr>
            <a:xfrm>
              <a:off x="2927648" y="3906650"/>
              <a:ext cx="134431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base"/>
              <a:r>
                <a:rPr lang="en-US" sz="20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CD827C-AF8B-491E-BE82-80968C9EB1D9}"/>
                </a:ext>
              </a:extLst>
            </p:cNvPr>
            <p:cNvSpPr/>
            <p:nvPr/>
          </p:nvSpPr>
          <p:spPr>
            <a:xfrm>
              <a:off x="4960324" y="3866733"/>
              <a:ext cx="6912768" cy="471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Tulokset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: </a:t>
              </a:r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kupariputkien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pistekorroosiotapaukset</a:t>
              </a:r>
              <a:r>
                <a:rPr lang="en-US" sz="2000" dirty="0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ACE9532-427A-4BD4-A98B-51F81502D6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5846" y="4306760"/>
              <a:ext cx="7537636" cy="38143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3EAF6-0E20-4CD3-B84B-79229AB295A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grpSp>
        <p:nvGrpSpPr>
          <p:cNvPr id="2" name="Group 1" descr="Heading">
            <a:extLst>
              <a:ext uri="{FF2B5EF4-FFF2-40B4-BE49-F238E27FC236}">
                <a16:creationId xmlns:a16="http://schemas.microsoft.com/office/drawing/2014/main" id="{AC214B10-A7D6-40BE-E6B8-4127F7159851}"/>
              </a:ext>
            </a:extLst>
          </p:cNvPr>
          <p:cNvGrpSpPr/>
          <p:nvPr/>
        </p:nvGrpSpPr>
        <p:grpSpPr>
          <a:xfrm>
            <a:off x="2927648" y="4369025"/>
            <a:ext cx="8945444" cy="478170"/>
            <a:chOff x="2927648" y="3866733"/>
            <a:chExt cx="8945444" cy="4781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2934E6-A218-C6C7-F160-9B2A85CC1C9A}"/>
                </a:ext>
              </a:extLst>
            </p:cNvPr>
            <p:cNvSpPr txBox="1"/>
            <p:nvPr/>
          </p:nvSpPr>
          <p:spPr>
            <a:xfrm>
              <a:off x="2927648" y="3906650"/>
              <a:ext cx="134431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fontAlgn="base"/>
              <a:r>
                <a:rPr lang="en-US" sz="2000" b="1" dirty="0">
                  <a:solidFill>
                    <a:schemeClr val="bg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3BE604-BF15-EADC-5E24-E10CA093EE7D}"/>
                </a:ext>
              </a:extLst>
            </p:cNvPr>
            <p:cNvSpPr/>
            <p:nvPr/>
          </p:nvSpPr>
          <p:spPr>
            <a:xfrm>
              <a:off x="4960324" y="3866733"/>
              <a:ext cx="6912768" cy="4713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r>
                <a:rPr lang="en-US" sz="2000" dirty="0" err="1">
                  <a:solidFill>
                    <a:schemeClr val="tx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Johtopäätökset</a:t>
              </a:r>
              <a:endParaRPr lang="en-US" sz="20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BC4C56B-711D-9960-EC34-FFBABC550F9B}"/>
                </a:ext>
              </a:extLst>
            </p:cNvPr>
            <p:cNvCxnSpPr>
              <a:cxnSpLocks/>
            </p:cNvCxnSpPr>
            <p:nvPr/>
          </p:nvCxnSpPr>
          <p:spPr>
            <a:xfrm>
              <a:off x="3515846" y="4344903"/>
              <a:ext cx="7537636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21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36351-EA27-42A7-93F6-56331F16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4" y="374825"/>
            <a:ext cx="10511118" cy="1138870"/>
          </a:xfrm>
        </p:spPr>
        <p:txBody>
          <a:bodyPr/>
          <a:lstStyle/>
          <a:p>
            <a:r>
              <a:rPr lang="fi-FI" dirty="0"/>
              <a:t>Johtopäätökset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FC5931-6ECE-4D13-A92A-5DA74CBDC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1081730"/>
            <a:ext cx="10515600" cy="5493311"/>
          </a:xfrm>
        </p:spPr>
        <p:txBody>
          <a:bodyPr>
            <a:normAutofit/>
          </a:bodyPr>
          <a:lstStyle/>
          <a:p>
            <a:r>
              <a:rPr lang="fi-FI" dirty="0"/>
              <a:t>Kupariputkien pistekorroosion syistä: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b="1" dirty="0"/>
              <a:t>Kupariputken sisäpinnan käsittelyn muuttuminen 1990-luvun lopulla (valmistajien patentit) on todennäköisin vaikuttava tekijä pistesyöpymiin. </a:t>
            </a:r>
            <a:r>
              <a:rPr lang="fi-FI" dirty="0"/>
              <a:t>Käyttämättömien kupariputkien sisäpintojen tutkimuksessa havaittiin, että osan valmistajien talousvesikäyttöön hyväksyttyjen kupariputkien sisäpinnat ovat karhennettuja (mattapinta), osassa havaittiin värieroja ja epäsäännöllisiä pinnanmuotoja. Ennen 1990 -luvun loppua kupariputkien sisäpinnat olivat kirkkaita ja sileitä.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b="1" dirty="0"/>
              <a:t>Hiekkapuhaltamalla käsitellyissä kupariputkissa (karhennus) jää jonkin verran puhallusmateriaalia kuten rauta- tai alumiinipartikkeleita tiukasti kiinni putken sisäpintaan. Putken sisäpintaan voi jäädä myös pistemäisesti hiiltä</a:t>
            </a:r>
            <a:r>
              <a:rPr lang="fi-FI" dirty="0"/>
              <a:t>, vaikka ei havaita hiilikalvoa ja asetuksen pitoisuusvaatimus täyttyy. Partikkeleiden rooli pistekorroosiossa on todennäköisesti merkitsevä tekijä.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b="1" dirty="0"/>
              <a:t>Ympäristöministeriön asetuksen ja kupariputkistandardin mukaan kupariputken sisäpinnan tulee olla puhdas ja sileä</a:t>
            </a:r>
            <a:r>
              <a:rPr lang="fi-FI" dirty="0"/>
              <a:t>.</a:t>
            </a:r>
          </a:p>
          <a:p>
            <a:pPr marL="914400" lvl="2" indent="0">
              <a:buNone/>
            </a:pPr>
            <a:r>
              <a:rPr lang="fi-FI" dirty="0">
                <a:sym typeface="Wingdings" panose="05000000000000000000" pitchFamily="2" charset="2"/>
              </a:rPr>
              <a:t>    </a:t>
            </a:r>
            <a:r>
              <a:rPr lang="fi-FI" b="1" dirty="0">
                <a:sym typeface="Wingdings" panose="05000000000000000000" pitchFamily="2" charset="2"/>
              </a:rPr>
              <a:t>tarvitaan määritelmä tai vaatimukset kupariputken sisäpinnan puhtaudelle </a:t>
            </a:r>
          </a:p>
          <a:p>
            <a:pPr marL="914400" lvl="2" indent="0">
              <a:buNone/>
            </a:pPr>
            <a:r>
              <a:rPr lang="fi-FI" b="1" dirty="0">
                <a:sym typeface="Wingdings" panose="05000000000000000000" pitchFamily="2" charset="2"/>
              </a:rPr>
              <a:t>       ja sileydelle</a:t>
            </a:r>
            <a:r>
              <a:rPr lang="fi-FI" dirty="0">
                <a:sym typeface="Wingdings" panose="05000000000000000000" pitchFamily="2" charset="2"/>
              </a:rPr>
              <a:t>, sillä osa putkista karheita ja hyvin pieniä partikkeleita ei voi </a:t>
            </a:r>
          </a:p>
          <a:p>
            <a:pPr marL="914400" lvl="2" indent="0">
              <a:buNone/>
            </a:pPr>
            <a:r>
              <a:rPr lang="fi-FI" dirty="0">
                <a:sym typeface="Wingdings" panose="05000000000000000000" pitchFamily="2" charset="2"/>
              </a:rPr>
              <a:t>      havaita silmämääräisesti.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</a:t>
            </a:r>
            <a:r>
              <a:rPr lang="fi-FI" b="1" dirty="0"/>
              <a:t>Kunnollisen käyttöönottohuuhtelun tarve on selkeä 2000-luvun kupariputkille.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66336-449D-427D-9DED-B15254333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</p:spTree>
    <p:extLst>
      <p:ext uri="{BB962C8B-B14F-4D97-AF65-F5344CB8AC3E}">
        <p14:creationId xmlns:p14="http://schemas.microsoft.com/office/powerpoint/2010/main" val="70325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AA533-3764-DE22-B554-2BEBDE79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Kirjallisuusviitteet</a:t>
            </a:r>
            <a:br>
              <a:rPr lang="fi-FI" dirty="0"/>
            </a:br>
            <a:r>
              <a:rPr lang="fi-FI" sz="2800" dirty="0"/>
              <a:t>(poimintoja, loppuraportissa listattu kaikki viitteet)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A101-92EC-A0AF-BA76-F19C42AC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682" y="2418080"/>
            <a:ext cx="10515600" cy="4135120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DKZ 2017: </a:t>
            </a:r>
            <a:r>
              <a:rPr lang="de-DE" dirty="0"/>
              <a:t>Holsterhausen: Rundum kritische Bedingungen. Neues Gutachten spricht von grenzwertigem Wasser für Kupferrohre. Kupferrohre, Installation DKZ 1-2 / 2017.</a:t>
            </a:r>
            <a:endParaRPr lang="fi-FI" dirty="0"/>
          </a:p>
          <a:p>
            <a:r>
              <a:rPr lang="fi-FI" dirty="0"/>
              <a:t>DVGW 2017: </a:t>
            </a:r>
            <a:r>
              <a:rPr lang="de-DE" dirty="0"/>
              <a:t>Untersuchung zur Aufklärung von neuartigen Schäden durch Lochkorrosion an Trinkwasser-Installationen aus Kupfer. Management Summary. Deutscher Verein des Gas- und Wasserfaches</a:t>
            </a:r>
            <a:endParaRPr lang="fi-FI" dirty="0"/>
          </a:p>
          <a:p>
            <a:r>
              <a:rPr lang="fi-FI" dirty="0">
                <a:sym typeface="Wingdings" panose="05000000000000000000" pitchFamily="2" charset="2"/>
              </a:rPr>
              <a:t>Outokumpu </a:t>
            </a:r>
            <a:r>
              <a:rPr lang="fi-FI" dirty="0" err="1">
                <a:sym typeface="Wingdings" panose="05000000000000000000" pitchFamily="2" charset="2"/>
              </a:rPr>
              <a:t>Copper</a:t>
            </a:r>
            <a:r>
              <a:rPr lang="fi-FI" dirty="0">
                <a:sym typeface="Wingdings" panose="05000000000000000000" pitchFamily="2" charset="2"/>
              </a:rPr>
              <a:t> v. 1996: Kupariputket.</a:t>
            </a:r>
          </a:p>
          <a:p>
            <a:r>
              <a:rPr lang="fi-FI" dirty="0"/>
              <a:t>Patentti- ja rekisterihallitus 1984: Menetelmä kuparisten asennusputkien korroosiokestävyyden parantamiseksi.</a:t>
            </a:r>
            <a:endParaRPr lang="fi-FI" dirty="0">
              <a:sym typeface="Wingdings" panose="05000000000000000000" pitchFamily="2" charset="2"/>
            </a:endParaRPr>
          </a:p>
          <a:p>
            <a:r>
              <a:rPr lang="fi-FI" dirty="0">
                <a:sym typeface="Wingdings" panose="05000000000000000000" pitchFamily="2" charset="2"/>
              </a:rPr>
              <a:t>Patentti- ja rekisterihallitus 2001 ja 2005: Menetelmä kupariputken valmistamiseksi ja putken sisäpinnan käsittelemiseksi.</a:t>
            </a:r>
          </a:p>
          <a:p>
            <a:r>
              <a:rPr lang="fi-FI" dirty="0">
                <a:sym typeface="Wingdings" panose="05000000000000000000" pitchFamily="2" charset="2"/>
              </a:rPr>
              <a:t>Patentti- ja rekisterihallitus 2009: Menetelmä kupari- tai kupariseosputken sisäpinnan käsittelemiseksi.</a:t>
            </a:r>
          </a:p>
          <a:p>
            <a:r>
              <a:rPr lang="fi-FI" dirty="0">
                <a:sym typeface="Wingdings" panose="05000000000000000000" pitchFamily="2" charset="2"/>
              </a:rPr>
              <a:t>Vesi-Instituutti v. 2008: Vesijohtomateriaalien vauriot ja käyttöikä Suomessa. Vesi-Instituutin julkaisuja 3</a:t>
            </a:r>
          </a:p>
          <a:p>
            <a:r>
              <a:rPr lang="fi-FI" dirty="0">
                <a:sym typeface="Wingdings" panose="05000000000000000000" pitchFamily="2" charset="2"/>
              </a:rPr>
              <a:t>VVY 2022: Hyvät toimintatavat kiinteistöjen kuparisten vesijohtojen syöpymisen ehkäisemiseksi. Pelto-</a:t>
            </a:r>
            <a:r>
              <a:rPr lang="fi-FI" dirty="0" err="1">
                <a:sym typeface="Wingdings" panose="05000000000000000000" pitchFamily="2" charset="2"/>
              </a:rPr>
              <a:t>Huikko</a:t>
            </a:r>
            <a:r>
              <a:rPr lang="fi-FI" dirty="0">
                <a:sym typeface="Wingdings" panose="05000000000000000000" pitchFamily="2" charset="2"/>
              </a:rPr>
              <a:t>, A. &amp; Latva, M. Vesilaitosyhdistyksen monistesarja nro 76.</a:t>
            </a:r>
          </a:p>
          <a:p>
            <a:r>
              <a:rPr lang="fi-FI" dirty="0">
                <a:sym typeface="Wingdings" panose="05000000000000000000" pitchFamily="2" charset="2"/>
              </a:rPr>
              <a:t>Ympäristöministeriö 2019: YM asetus 2/19 rakennusten vesilaitteistoihin tarkoitettujen kupariputkien tyyppihyväksynnästä.</a:t>
            </a:r>
          </a:p>
          <a:p>
            <a:r>
              <a:rPr lang="fi-FI" dirty="0">
                <a:sym typeface="Wingdings" panose="05000000000000000000" pitchFamily="2" charset="2"/>
              </a:rPr>
              <a:t>YM 455/2019: Ympäristöministeriön asetus rakennusten vesilaitteistoihin tarkoitettujen kupariputkien olennaisista teknisistä vaatimuksista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DDD6D-D662-B64C-4100-61EBFFA2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37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80ECB-A440-B04D-9DD8-5DEAE047B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512" y="2011681"/>
            <a:ext cx="5616052" cy="975359"/>
          </a:xfrm>
        </p:spPr>
        <p:txBody>
          <a:bodyPr>
            <a:normAutofit/>
          </a:bodyPr>
          <a:lstStyle/>
          <a:p>
            <a:r>
              <a:rPr lang="fi-FI" sz="4000" dirty="0"/>
              <a:t>Yhteystiedot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B3BF-9EE6-8345-B9DF-6FFDB1E5BF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20512" y="3028693"/>
            <a:ext cx="4798822" cy="271782"/>
          </a:xfrm>
        </p:spPr>
        <p:txBody>
          <a:bodyPr>
            <a:normAutofit/>
          </a:bodyPr>
          <a:lstStyle/>
          <a:p>
            <a:r>
              <a:rPr lang="fi-FI" dirty="0"/>
              <a:t>Päivi Peltonen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FF6FC-3544-7A4D-B6FC-8BBAB9F99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20512" y="3342128"/>
            <a:ext cx="4798822" cy="271781"/>
          </a:xfrm>
        </p:spPr>
        <p:txBody>
          <a:bodyPr>
            <a:normAutofit/>
          </a:bodyPr>
          <a:lstStyle/>
          <a:p>
            <a:r>
              <a:rPr lang="fi-FI" dirty="0"/>
              <a:t>Projektipäällikkö, prosessiasiantuntija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A8AFE-E881-0045-80BF-65D5E6CD94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paivi.peltonen@fcg.fi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DD4354-7402-A144-877B-86B0000E75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+358 44 750 5331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65BED10-2EFF-BD1F-D5B7-B50593FE3FCC}"/>
              </a:ext>
            </a:extLst>
          </p:cNvPr>
          <p:cNvSpPr txBox="1">
            <a:spLocks/>
          </p:cNvSpPr>
          <p:nvPr/>
        </p:nvSpPr>
        <p:spPr>
          <a:xfrm>
            <a:off x="5620512" y="3576965"/>
            <a:ext cx="4798822" cy="2717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None/>
              <a:defRPr sz="1600" b="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7600" indent="-2304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Laitossuunnittelu - Infra</a:t>
            </a:r>
          </a:p>
        </p:txBody>
      </p:sp>
    </p:spTree>
    <p:extLst>
      <p:ext uri="{BB962C8B-B14F-4D97-AF65-F5344CB8AC3E}">
        <p14:creationId xmlns:p14="http://schemas.microsoft.com/office/powerpoint/2010/main" val="28273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E936-978F-44E9-B99E-53AFBC09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fi-FI" dirty="0"/>
              <a:t>Hankkeen taustaa ja toteutus		</a:t>
            </a:r>
            <a:br>
              <a:rPr lang="fi-FI" dirty="0"/>
            </a:br>
            <a:br>
              <a:rPr lang="fi-FI" dirty="0">
                <a:highlight>
                  <a:srgbClr val="FFFF00"/>
                </a:highlight>
              </a:rPr>
            </a:b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2613E2-10F9-4954-97C5-C6AA20DDAD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95666"/>
            <a:ext cx="4938713" cy="3935174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Hankkeen rahoitus: Vesihuoltolaitosten kehittämisrahasto, Keski-Uudenmaan Vesi Kuntayhtymä, Lahti </a:t>
            </a:r>
            <a:r>
              <a:rPr lang="fi-FI" dirty="0" err="1"/>
              <a:t>Aqua</a:t>
            </a:r>
            <a:r>
              <a:rPr lang="fi-FI" dirty="0"/>
              <a:t>, Tampereen Vesi ja Vihdin Vesi</a:t>
            </a:r>
          </a:p>
          <a:p>
            <a:r>
              <a:rPr lang="fi-FI" dirty="0"/>
              <a:t>Toteutus v. 2020, raportointi 2021, loppuraportti 2026</a:t>
            </a:r>
          </a:p>
          <a:p>
            <a:r>
              <a:rPr lang="fi-FI" dirty="0"/>
              <a:t>Hankkeen taustaa: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Kupariputkien pistekorroosion yleistyminen 1990-luvun lopulta </a:t>
            </a:r>
            <a:r>
              <a:rPr lang="fi-FI" dirty="0">
                <a:sym typeface="Wingdings" panose="05000000000000000000" pitchFamily="2" charset="2"/>
              </a:rPr>
              <a:t> paikallinen ilmiö</a:t>
            </a:r>
            <a:endParaRPr lang="fi-FI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Korroosiotapauksissa talousvesi täyttää yleensä talousvesiasetuksen laatutavoitteet ja -vaatimukset.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i-FI" dirty="0"/>
              <a:t>Kupariputkien sisäpinnan erilaisuuteen on viitteitä 2000-luvun putkissa vs. aikaisemmin, vaikka putket ovat standardin mukaisia ja tyyppihyväksyttyjä</a:t>
            </a:r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4B8C7-434D-445C-BBE7-4409E8F2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C5678-063C-4C50-8028-FD0DEE5B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798" y="1739090"/>
            <a:ext cx="5956308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E50AF4-8D63-4D6F-BA92-F1F2B6FE9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902" y="3382178"/>
            <a:ext cx="4557608" cy="681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7A275-537D-49CB-8B82-30C48D33C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8887" y="4063253"/>
            <a:ext cx="3519623" cy="2435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CE2520-818C-43DC-A479-8805EA0E4431}"/>
              </a:ext>
            </a:extLst>
          </p:cNvPr>
          <p:cNvSpPr txBox="1"/>
          <p:nvPr/>
        </p:nvSpPr>
        <p:spPr>
          <a:xfrm>
            <a:off x="6410902" y="3029704"/>
            <a:ext cx="167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HS 17.3.2008</a:t>
            </a:r>
          </a:p>
        </p:txBody>
      </p:sp>
    </p:spTree>
    <p:extLst>
      <p:ext uri="{BB962C8B-B14F-4D97-AF65-F5344CB8AC3E}">
        <p14:creationId xmlns:p14="http://schemas.microsoft.com/office/powerpoint/2010/main" val="3950080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66DE5-A469-4609-9F15-1F554354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tavoite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BE3D4B-268D-434C-A4E6-A8C5D912E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Kartoitetaan kiinteistöjen kupariputkien pistekorroosion mahdollisia syitä tapaustutkimuksella</a:t>
            </a:r>
          </a:p>
          <a:p>
            <a:r>
              <a:rPr lang="fi-FI" dirty="0"/>
              <a:t>kupariputkien sisäpinnan laadun merkitys </a:t>
            </a:r>
          </a:p>
          <a:p>
            <a:r>
              <a:rPr lang="fi-FI" dirty="0"/>
              <a:t>kupariputken käyttöönottotavan merkitys</a:t>
            </a:r>
          </a:p>
          <a:p>
            <a:r>
              <a:rPr lang="fi-FI" dirty="0"/>
              <a:t>kiinteistöä edeltävän vesijohtoverkoston vaikutus</a:t>
            </a:r>
          </a:p>
          <a:p>
            <a:r>
              <a:rPr lang="fi-FI" dirty="0"/>
              <a:t>vesilaitoksen vedenkäsittelyn ja vedenlaadun vaikutus.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06D31-B1E9-4DF9-BC12-423D3CD5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</p:spTree>
    <p:extLst>
      <p:ext uri="{BB962C8B-B14F-4D97-AF65-F5344CB8AC3E}">
        <p14:creationId xmlns:p14="http://schemas.microsoft.com/office/powerpoint/2010/main" val="106652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 descr="Process phase description">
            <a:extLst>
              <a:ext uri="{FF2B5EF4-FFF2-40B4-BE49-F238E27FC236}">
                <a16:creationId xmlns:a16="http://schemas.microsoft.com/office/drawing/2014/main" id="{02A4CDA2-3C0D-4901-A4E8-463E2EC46172}"/>
              </a:ext>
            </a:extLst>
          </p:cNvPr>
          <p:cNvGrpSpPr/>
          <p:nvPr/>
        </p:nvGrpSpPr>
        <p:grpSpPr>
          <a:xfrm>
            <a:off x="606117" y="1118197"/>
            <a:ext cx="2389149" cy="2478513"/>
            <a:chOff x="8728513" y="1477890"/>
            <a:chExt cx="3209448" cy="74639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A896775-4F0D-4F95-BD71-F811EFE5A5FC}"/>
                </a:ext>
              </a:extLst>
            </p:cNvPr>
            <p:cNvSpPr txBox="1"/>
            <p:nvPr/>
          </p:nvSpPr>
          <p:spPr>
            <a:xfrm>
              <a:off x="8728514" y="1477890"/>
              <a:ext cx="3119543" cy="11122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chemeClr val="tx2"/>
                  </a:solidFill>
                </a:rPr>
                <a:t>Kirjallisuusselvitys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348D8A4-7642-44F6-9E96-92941AD7BE8D}"/>
                </a:ext>
              </a:extLst>
            </p:cNvPr>
            <p:cNvSpPr txBox="1"/>
            <p:nvPr/>
          </p:nvSpPr>
          <p:spPr>
            <a:xfrm>
              <a:off x="8728513" y="1586607"/>
              <a:ext cx="3209448" cy="63767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kupariputken sisäpinnan käsittelymenelmät</a:t>
              </a:r>
            </a:p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YM asetuksien taustat: tekniset vaatimukset ja tyyppihyväksyntä</a:t>
              </a:r>
            </a:p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tutkimukset aiheesta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073A62-F92B-4C0E-872F-32CC3BDC5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8" y="444156"/>
            <a:ext cx="10511118" cy="660535"/>
          </a:xfrm>
        </p:spPr>
        <p:txBody>
          <a:bodyPr>
            <a:normAutofit fontScale="90000"/>
          </a:bodyPr>
          <a:lstStyle/>
          <a:p>
            <a:r>
              <a:rPr lang="fi-FI" dirty="0"/>
              <a:t>Hankkeen toteutus</a:t>
            </a:r>
            <a:br>
              <a:rPr lang="en-US" sz="3200" noProof="1">
                <a:solidFill>
                  <a:schemeClr val="tx2"/>
                </a:solidFill>
                <a:highlight>
                  <a:srgbClr val="FFFF00"/>
                </a:highlight>
              </a:rPr>
            </a:b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02299-B0F9-D910-6AF0-4E24A1E5C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3E875-86F3-F9A9-3CEC-4569450AE0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23452-D57F-4665-87BD-15D44A5B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91358" y="6511945"/>
            <a:ext cx="2219459" cy="346055"/>
          </a:xfrm>
        </p:spPr>
        <p:txBody>
          <a:bodyPr/>
          <a:lstStyle/>
          <a:p>
            <a:r>
              <a:rPr lang="fi-FI" dirty="0"/>
              <a:t>4/2026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BAA359-5972-999D-CFB4-0C9E27691A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63" name="Group 62" descr="Process phase description">
            <a:extLst>
              <a:ext uri="{FF2B5EF4-FFF2-40B4-BE49-F238E27FC236}">
                <a16:creationId xmlns:a16="http://schemas.microsoft.com/office/drawing/2014/main" id="{F47BCB59-6F57-4B8D-A8D4-1995D1D3A460}"/>
              </a:ext>
            </a:extLst>
          </p:cNvPr>
          <p:cNvGrpSpPr/>
          <p:nvPr/>
        </p:nvGrpSpPr>
        <p:grpSpPr>
          <a:xfrm>
            <a:off x="599668" y="3560727"/>
            <a:ext cx="2869673" cy="3297272"/>
            <a:chOff x="8406451" y="1279927"/>
            <a:chExt cx="3441607" cy="157732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00C36A3-F1DC-4D08-AE3C-A3F08DB4A254}"/>
                </a:ext>
              </a:extLst>
            </p:cNvPr>
            <p:cNvSpPr txBox="1"/>
            <p:nvPr/>
          </p:nvSpPr>
          <p:spPr>
            <a:xfrm>
              <a:off x="8414185" y="1279927"/>
              <a:ext cx="3433873" cy="30918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chemeClr val="tx2"/>
                  </a:solidFill>
                </a:rPr>
                <a:t>Korroosiotapausten kartoittaminen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A93F62E-9929-412E-B4E5-01D37F9EFB78}"/>
                </a:ext>
              </a:extLst>
            </p:cNvPr>
            <p:cNvSpPr txBox="1"/>
            <p:nvPr/>
          </p:nvSpPr>
          <p:spPr>
            <a:xfrm>
              <a:off x="8406451" y="1586607"/>
              <a:ext cx="3433873" cy="127064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2000 luvun kupariputkien pistekorroosiotapauksia eri puolelta Suomea ja verrokkikiinteistöt, joissa ei pistekorroosiota: tietojen keruu</a:t>
              </a:r>
            </a:p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Nettikysely, haastattelut, tehdyt tutkimukset</a:t>
              </a:r>
            </a:p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Vesilaitos- ja verkostotiedot</a:t>
              </a:r>
            </a:p>
            <a:p>
              <a:pPr marL="171450" indent="-171450">
                <a:buFontTx/>
                <a:buChar char="-"/>
              </a:pPr>
              <a:endParaRPr lang="en-US" sz="1600" noProof="1">
                <a:solidFill>
                  <a:schemeClr val="tx2"/>
                </a:solidFill>
              </a:endParaRPr>
            </a:p>
            <a:p>
              <a:pPr marL="171450" indent="-171450">
                <a:buFontTx/>
                <a:buChar char="-"/>
              </a:pPr>
              <a:endParaRPr lang="en-US" sz="1600" noProof="1">
                <a:solidFill>
                  <a:schemeClr val="tx2"/>
                </a:solidFill>
              </a:endParaRPr>
            </a:p>
          </p:txBody>
        </p:sp>
      </p:grpSp>
      <p:grpSp>
        <p:nvGrpSpPr>
          <p:cNvPr id="78" name="Group 77" descr="Process phase description">
            <a:extLst>
              <a:ext uri="{FF2B5EF4-FFF2-40B4-BE49-F238E27FC236}">
                <a16:creationId xmlns:a16="http://schemas.microsoft.com/office/drawing/2014/main" id="{6C4FC8B9-89C7-4FE6-AB97-D95E993FD717}"/>
              </a:ext>
            </a:extLst>
          </p:cNvPr>
          <p:cNvGrpSpPr/>
          <p:nvPr/>
        </p:nvGrpSpPr>
        <p:grpSpPr>
          <a:xfrm>
            <a:off x="3596696" y="1118197"/>
            <a:ext cx="2304257" cy="1899890"/>
            <a:chOff x="8921976" y="1394474"/>
            <a:chExt cx="3095408" cy="572144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BE562F0-BE97-4AA4-8AA0-5BCEE88A86F9}"/>
                </a:ext>
              </a:extLst>
            </p:cNvPr>
            <p:cNvSpPr txBox="1"/>
            <p:nvPr/>
          </p:nvSpPr>
          <p:spPr>
            <a:xfrm>
              <a:off x="8921977" y="1394474"/>
              <a:ext cx="3095407" cy="19464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chemeClr val="tx2"/>
                  </a:solidFill>
                </a:rPr>
                <a:t>Käyttämättömien ku-pariputkien tutkimus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A0E79A0-9027-4097-81F1-B02774C20642}"/>
                </a:ext>
              </a:extLst>
            </p:cNvPr>
            <p:cNvSpPr txBox="1"/>
            <p:nvPr/>
          </p:nvSpPr>
          <p:spPr>
            <a:xfrm>
              <a:off x="8921976" y="1586607"/>
              <a:ext cx="3094941" cy="38001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eri valmistajien kupariputkien hankinta ja sisä-pintojen visuaalinen tutkiminen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6CE7AD-180E-4D27-8097-01D7AC7C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266" y="0"/>
            <a:ext cx="6114081" cy="6858000"/>
          </a:xfrm>
          <a:prstGeom prst="rect">
            <a:avLst/>
          </a:prstGeom>
        </p:spPr>
      </p:pic>
      <p:grpSp>
        <p:nvGrpSpPr>
          <p:cNvPr id="11" name="Group 10" descr="Process phase description">
            <a:extLst>
              <a:ext uri="{FF2B5EF4-FFF2-40B4-BE49-F238E27FC236}">
                <a16:creationId xmlns:a16="http://schemas.microsoft.com/office/drawing/2014/main" id="{A015346B-8A26-6F18-1D50-11CDFD7C798D}"/>
              </a:ext>
            </a:extLst>
          </p:cNvPr>
          <p:cNvGrpSpPr/>
          <p:nvPr/>
        </p:nvGrpSpPr>
        <p:grpSpPr>
          <a:xfrm>
            <a:off x="3620676" y="4504019"/>
            <a:ext cx="2304258" cy="2053783"/>
            <a:chOff x="8921976" y="1394473"/>
            <a:chExt cx="3095409" cy="6184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A684BC-8666-2304-BEE6-9796CE2A3229}"/>
                </a:ext>
              </a:extLst>
            </p:cNvPr>
            <p:cNvSpPr txBox="1"/>
            <p:nvPr/>
          </p:nvSpPr>
          <p:spPr>
            <a:xfrm>
              <a:off x="8921977" y="1394473"/>
              <a:ext cx="3095408" cy="19464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chemeClr val="tx2"/>
                  </a:solidFill>
                </a:rPr>
                <a:t>Tulosten raportointi ja viestintä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F4A9C5-D70F-AD29-3A17-12244069212D}"/>
                </a:ext>
              </a:extLst>
            </p:cNvPr>
            <p:cNvSpPr txBox="1"/>
            <p:nvPr/>
          </p:nvSpPr>
          <p:spPr>
            <a:xfrm>
              <a:off x="8921976" y="1586607"/>
              <a:ext cx="3094942" cy="42635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vesilaitoskohtaiset raportit</a:t>
              </a:r>
            </a:p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Julkaistava loppuraportti</a:t>
              </a:r>
            </a:p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tiedotteet, esitykset</a:t>
              </a:r>
            </a:p>
          </p:txBody>
        </p:sp>
      </p:grpSp>
      <p:grpSp>
        <p:nvGrpSpPr>
          <p:cNvPr id="14" name="Group 13" descr="Process phase description">
            <a:extLst>
              <a:ext uri="{FF2B5EF4-FFF2-40B4-BE49-F238E27FC236}">
                <a16:creationId xmlns:a16="http://schemas.microsoft.com/office/drawing/2014/main" id="{6427E159-7E74-E72E-F04A-8548F1DD7EFF}"/>
              </a:ext>
            </a:extLst>
          </p:cNvPr>
          <p:cNvGrpSpPr/>
          <p:nvPr/>
        </p:nvGrpSpPr>
        <p:grpSpPr>
          <a:xfrm>
            <a:off x="3644654" y="3144962"/>
            <a:ext cx="2304258" cy="1232018"/>
            <a:chOff x="8921976" y="1477890"/>
            <a:chExt cx="3095409" cy="37101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9B1FB6-6D45-1A1A-AE8D-82E241AED7F7}"/>
                </a:ext>
              </a:extLst>
            </p:cNvPr>
            <p:cNvSpPr txBox="1"/>
            <p:nvPr/>
          </p:nvSpPr>
          <p:spPr>
            <a:xfrm>
              <a:off x="8921977" y="1477890"/>
              <a:ext cx="3095408" cy="11122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b="1" noProof="1">
                  <a:solidFill>
                    <a:schemeClr val="tx2"/>
                  </a:solidFill>
                </a:rPr>
                <a:t>Ohjausryhmä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CAAE957-D712-7477-F26C-F3C2411B28C8}"/>
                </a:ext>
              </a:extLst>
            </p:cNvPr>
            <p:cNvSpPr txBox="1"/>
            <p:nvPr/>
          </p:nvSpPr>
          <p:spPr>
            <a:xfrm>
              <a:off x="8921976" y="1586607"/>
              <a:ext cx="3094942" cy="26230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kokoukset 3 kpl</a:t>
              </a:r>
            </a:p>
            <a:p>
              <a:pPr marL="228600" indent="-228600">
                <a:lnSpc>
                  <a:spcPct val="95000"/>
                </a:lnSpc>
                <a:spcBef>
                  <a:spcPts val="600"/>
                </a:spcBef>
                <a:buClr>
                  <a:schemeClr val="accent6"/>
                </a:buClr>
                <a:buFont typeface="Arial Nova" panose="020B0504020202020204" pitchFamily="34" charset="0"/>
                <a:buChar char="•"/>
              </a:pPr>
              <a:r>
                <a:rPr lang="en-US" sz="1600" spc="100" noProof="1"/>
                <a:t>hankkeen seuranta ja ohjaaminen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496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63908-F9A7-4CC3-B20B-16877A3F0A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Kirjallisuus-selvitys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EB70-211A-4A1D-9A92-13836C635BB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46445" y="6421453"/>
            <a:ext cx="2219459" cy="346055"/>
          </a:xfrm>
        </p:spPr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B433A10-E585-435E-B3FA-B347813A4AD1}"/>
              </a:ext>
            </a:extLst>
          </p:cNvPr>
          <p:cNvSpPr txBox="1"/>
          <p:nvPr/>
        </p:nvSpPr>
        <p:spPr>
          <a:xfrm>
            <a:off x="4799856" y="441257"/>
            <a:ext cx="6932096" cy="615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95D0F"/>
              </a:buClr>
            </a:pPr>
            <a:r>
              <a:rPr lang="fi-FI" sz="2000" b="1" dirty="0">
                <a:solidFill>
                  <a:srgbClr val="00565E"/>
                </a:solidFill>
              </a:rPr>
              <a:t>Kupariputken sisäpinnan käsittely: 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/>
              <a:t>Aikaisemmin sisäpinnan puhdistus vetorasvajäämistä orgaanisilla liuottimilla kuten </a:t>
            </a:r>
            <a:r>
              <a:rPr lang="fi-FI" sz="1700" spc="100" dirty="0" err="1"/>
              <a:t>trikloorieteenillä</a:t>
            </a:r>
            <a:endParaRPr lang="fi-FI" sz="1700" spc="100" dirty="0"/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/>
              <a:t>1990 luvun lopulta alkaen valmistajien patenttien mukaan sisäpinnan puhdistaminen esim. karhentamalla (hiekkapuhaltamalla) tai syövyttämällä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i-FI" sz="1700" spc="100" dirty="0"/>
              <a:t>Patentti 1: hiekkapuhallus korundilla (alumiinioksidia, raekoko 0.05 - 0.3 mm)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i-FI" sz="1700" spc="100" dirty="0"/>
              <a:t>Patentti 2: sisäpinnan puhdistaminen hiekkapuhalluksella (puhallusmateriaalia ei mainita)</a:t>
            </a:r>
          </a:p>
          <a:p>
            <a:pPr marL="742950" lvl="1" indent="-28575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fi-FI" sz="1700" spc="100" dirty="0"/>
              <a:t>maininta kylmävesiputkiston korroosion estäminen</a:t>
            </a:r>
          </a:p>
          <a:p>
            <a:pPr lvl="2">
              <a:buClr>
                <a:srgbClr val="E95D0F"/>
              </a:buClr>
            </a:pPr>
            <a:endParaRPr lang="fi-FI" sz="1700" dirty="0">
              <a:solidFill>
                <a:srgbClr val="00565E"/>
              </a:solidFill>
            </a:endParaRPr>
          </a:p>
          <a:p>
            <a:pPr marL="228600" lvl="3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endParaRPr lang="fi-FI" sz="1700" spc="100" dirty="0">
              <a:sym typeface="Wingdings" panose="05000000000000000000" pitchFamily="2" charset="2"/>
            </a:endParaRPr>
          </a:p>
          <a:p>
            <a:pPr marL="228600" lvl="3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endParaRPr lang="fi-FI" sz="1700" spc="100" dirty="0">
              <a:sym typeface="Wingdings" panose="05000000000000000000" pitchFamily="2" charset="2"/>
            </a:endParaRPr>
          </a:p>
          <a:p>
            <a:pPr marL="228600" lvl="3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endParaRPr lang="fi-FI" sz="1700" spc="100" dirty="0">
              <a:sym typeface="Wingdings" panose="05000000000000000000" pitchFamily="2" charset="2"/>
            </a:endParaRPr>
          </a:p>
          <a:p>
            <a:pPr marL="228600" lvl="3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>
                <a:sym typeface="Wingdings" panose="05000000000000000000" pitchFamily="2" charset="2"/>
              </a:rPr>
              <a:t>Saksassa tehdyssä laajassa kupariputkien pistekorroosio-tutkimuksessa (DVGW 2017) mahdollisia korroosion syitä: uusien kupariputkien sisäpintojen karheus ja pienet säröt sekä putkien varastoinnin, kuljetuksen ja käsittelyn vaikutus ja käyttöönotto kuten riittämätön huuhtelu </a:t>
            </a:r>
          </a:p>
          <a:p>
            <a:pPr marL="685800" lvl="4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>
                <a:sym typeface="Wingdings" panose="05000000000000000000" pitchFamily="2" charset="2"/>
              </a:rPr>
              <a:t>korrelaatiota ei havaittu talousvedenlaadulla.</a:t>
            </a:r>
            <a:endParaRPr lang="fi-FI" sz="1700" spc="100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FF62E-669E-EED9-080B-05F7B4C62401}"/>
              </a:ext>
            </a:extLst>
          </p:cNvPr>
          <p:cNvSpPr txBox="1"/>
          <p:nvPr/>
        </p:nvSpPr>
        <p:spPr>
          <a:xfrm>
            <a:off x="5078647" y="3776084"/>
            <a:ext cx="6653305" cy="10464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180000" lvl="1"/>
            <a:r>
              <a:rPr lang="fi-FI" sz="1700" spc="100" dirty="0">
                <a:sym typeface="Wingdings" panose="05000000000000000000" pitchFamily="2" charset="2"/>
              </a:rPr>
              <a:t> Alumiinia, rautaa ja muita puhallusmateriaalia jää todennäköisesti putken sisäpinnan epätasaisiin kohtiin esim. pieniin kuoppiin. Tiukasti kiinnittyneitä rautapartikkeleita on havaittu käyttämättömässä kupariputkessa (VVY 2022). </a:t>
            </a:r>
            <a:endParaRPr lang="fi-FI" sz="1700" spc="100" baseline="0" dirty="0"/>
          </a:p>
        </p:txBody>
      </p:sp>
    </p:spTree>
    <p:extLst>
      <p:ext uri="{BB962C8B-B14F-4D97-AF65-F5344CB8AC3E}">
        <p14:creationId xmlns:p14="http://schemas.microsoft.com/office/powerpoint/2010/main" val="73224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8FE3-3AEE-433D-BB1D-65CA75E7F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852985"/>
            <a:ext cx="10511118" cy="1138870"/>
          </a:xfrm>
        </p:spPr>
        <p:txBody>
          <a:bodyPr>
            <a:normAutofit/>
          </a:bodyPr>
          <a:lstStyle/>
          <a:p>
            <a:pPr>
              <a:buClr>
                <a:srgbClr val="E95D0F"/>
              </a:buClr>
            </a:pPr>
            <a:r>
              <a:rPr lang="fi-FI" sz="2000" b="1" dirty="0">
                <a:solidFill>
                  <a:srgbClr val="00565E"/>
                </a:solidFill>
                <a:latin typeface="+mn-lt"/>
                <a:ea typeface="+mn-ea"/>
                <a:cs typeface="+mn-cs"/>
              </a:rPr>
              <a:t>Ympäristöministeriön asetus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3E10E-29DD-4FB1-BCDD-4289AA5D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0834D6-19DC-4D44-AF81-A8912E83991A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8906" y="1265819"/>
            <a:ext cx="11233150" cy="5100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Kupariputken sisäpinnan laatu </a:t>
            </a:r>
          </a:p>
          <a:p>
            <a:r>
              <a:rPr lang="fi-FI" dirty="0"/>
              <a:t>YM asetus 455/2019: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YM asetus 2/19 kupariputkien tyyppihyväksynnästä: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 Asetuksessa ei ole kriteerejä kupariputken sisäpinnan sileydelle tai värieroille</a:t>
            </a:r>
            <a:endParaRPr lang="fi-FI" dirty="0"/>
          </a:p>
          <a:p>
            <a:r>
              <a:rPr lang="fi-FI" dirty="0"/>
              <a:t>Yhdessä patentissa puhdistuksen jälkeen hiiltä 0.12 mg C / dm². YM-asetus &lt;0.20 mg C / dm². </a:t>
            </a:r>
          </a:p>
          <a:p>
            <a:pPr marL="0" indent="0">
              <a:buNone/>
            </a:pPr>
            <a:r>
              <a:rPr lang="fi-FI" dirty="0">
                <a:sym typeface="Wingdings" panose="05000000000000000000" pitchFamily="2" charset="2"/>
              </a:rPr>
              <a:t>	 </a:t>
            </a:r>
            <a:r>
              <a:rPr lang="fi-FI" dirty="0"/>
              <a:t>Yksittäiset hiilipartikkelitkin aiheuttavat riskin pistekorroosiolle, vaikka ei ole hiilikalvoa. 	On riski, että hiilipartikkeleita jää puhallusmateriaalin alle tai epätasaisiin kohtiin.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CD6251-877E-43E1-AA5F-3C46B355AB55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856307" y="1849876"/>
            <a:ext cx="8929687" cy="12652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19FBF7-0510-4C3C-B435-CB815A0D8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307" y="3637751"/>
            <a:ext cx="7713635" cy="12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3B5408-F78C-C749-8950-10634BBAA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15245F-941E-10E9-53B0-5F0B9EF7A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048" y="1700659"/>
            <a:ext cx="3979768" cy="1584325"/>
          </a:xfrm>
        </p:spPr>
        <p:txBody>
          <a:bodyPr/>
          <a:lstStyle/>
          <a:p>
            <a:r>
              <a:rPr lang="fi-FI" sz="3600" dirty="0"/>
              <a:t>Käyttämättömien kupariputkien sisäpintojen tutkimus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06BFF-A263-BFE6-1A5E-77C1685E673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D2816FD-F4C3-EF0A-819A-4403AB43B1E2}"/>
              </a:ext>
            </a:extLst>
          </p:cNvPr>
          <p:cNvSpPr txBox="1"/>
          <p:nvPr/>
        </p:nvSpPr>
        <p:spPr>
          <a:xfrm>
            <a:off x="4799856" y="1028936"/>
            <a:ext cx="6932096" cy="307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95D0F"/>
              </a:buClr>
            </a:pPr>
            <a:r>
              <a:rPr lang="fi-FI" sz="2000" b="1" dirty="0">
                <a:solidFill>
                  <a:srgbClr val="00565E"/>
                </a:solidFill>
              </a:rPr>
              <a:t>Toteutus: 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Kupariputkia ostettiin eri valmistajilta rautakaupasta ja tukkukaupoista ja halkaistiin pituussuunnassa. 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Osa kupariputkista oli kovia, osa puolikovia ja yksi kierreputki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Kupariputken sisäpintoja tarkasteltiin silmämääräisesti kuten YM asetus 2/19 kupariputkien tyyppihyväksynnästä vaatii</a:t>
            </a:r>
          </a:p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pc="100" dirty="0"/>
              <a:t>Tutkitut putket on tarkoitettu talousvesikäyttöön Suomessa.</a:t>
            </a:r>
          </a:p>
        </p:txBody>
      </p:sp>
    </p:spTree>
    <p:extLst>
      <p:ext uri="{BB962C8B-B14F-4D97-AF65-F5344CB8AC3E}">
        <p14:creationId xmlns:p14="http://schemas.microsoft.com/office/powerpoint/2010/main" val="37258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>
            <a:extLst>
              <a:ext uri="{FF2B5EF4-FFF2-40B4-BE49-F238E27FC236}">
                <a16:creationId xmlns:a16="http://schemas.microsoft.com/office/drawing/2014/main" id="{3D9DE2E4-A252-2642-B690-4635431C90DC}"/>
              </a:ext>
            </a:extLst>
          </p:cNvPr>
          <p:cNvSpPr txBox="1"/>
          <p:nvPr/>
        </p:nvSpPr>
        <p:spPr>
          <a:xfrm>
            <a:off x="470637" y="99815"/>
            <a:ext cx="6592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00565E"/>
                </a:solidFill>
                <a:latin typeface="+mj-lt"/>
              </a:rPr>
              <a:t>Käyttämättömien kupariputkien sisäpinnoissa on selviä eroja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3E21610-682F-E84F-B51A-BA045886C52D}"/>
              </a:ext>
            </a:extLst>
          </p:cNvPr>
          <p:cNvSpPr txBox="1"/>
          <p:nvPr/>
        </p:nvSpPr>
        <p:spPr>
          <a:xfrm>
            <a:off x="344724" y="1046827"/>
            <a:ext cx="7345306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  <a:buFont typeface="Arial Nova" panose="020B0504020202020204" pitchFamily="34" charset="0"/>
              <a:buChar char="•"/>
            </a:pPr>
            <a:r>
              <a:rPr lang="fi-FI" sz="1700" spc="100" dirty="0"/>
              <a:t>Sisäpinnat: osa karheita ja mattapintaisia, osa sileitä ja kirkkaita, värieroja kuten tummia raitoja, epäsäännöllisiä pinnanmuotoja, kieppiputkessa tummia pisteitä ja viivoja.</a:t>
            </a:r>
          </a:p>
          <a:p>
            <a:pPr>
              <a:lnSpc>
                <a:spcPct val="95000"/>
              </a:lnSpc>
              <a:spcBef>
                <a:spcPts val="600"/>
              </a:spcBef>
              <a:buClr>
                <a:schemeClr val="accent6"/>
              </a:buClr>
            </a:pPr>
            <a:r>
              <a:rPr lang="fi-FI" sz="1700" spc="100" dirty="0">
                <a:sym typeface="Wingdings" panose="05000000000000000000" pitchFamily="2" charset="2"/>
              </a:rPr>
              <a:t> sisäpintojen epätasaisuudet ja värierot lisää pistekorroosioriskiä</a:t>
            </a:r>
            <a:endParaRPr lang="fi-FI" sz="1700" spc="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F39D8-58A5-4B84-9001-3435B283CE95}"/>
              </a:ext>
            </a:extLst>
          </p:cNvPr>
          <p:cNvSpPr txBox="1"/>
          <p:nvPr/>
        </p:nvSpPr>
        <p:spPr>
          <a:xfrm>
            <a:off x="837429" y="6097994"/>
            <a:ext cx="21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Kova R290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6B1BF-0D4C-4895-A4DC-47379C3D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" y="2329581"/>
            <a:ext cx="2144979" cy="3719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904B39-D07C-4167-A614-2077DF51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95" y="2356350"/>
            <a:ext cx="3164547" cy="3693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7BEF82-C2F7-444D-806E-F3B6D74E9D39}"/>
              </a:ext>
            </a:extLst>
          </p:cNvPr>
          <p:cNvSpPr txBox="1"/>
          <p:nvPr/>
        </p:nvSpPr>
        <p:spPr>
          <a:xfrm>
            <a:off x="3161529" y="6127739"/>
            <a:ext cx="325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Eri valmistajat, kova kupariputki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720D2B-D99B-4995-B860-FD182E5B88F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70687" y="2329581"/>
            <a:ext cx="1763713" cy="3719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72C283-9CA4-49FE-94CF-AE97300C590B}"/>
              </a:ext>
            </a:extLst>
          </p:cNvPr>
          <p:cNvSpPr txBox="1"/>
          <p:nvPr/>
        </p:nvSpPr>
        <p:spPr>
          <a:xfrm>
            <a:off x="6770687" y="6135398"/>
            <a:ext cx="18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Kova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6A0CC-D9B8-4D58-9C10-444195C02E83}"/>
              </a:ext>
            </a:extLst>
          </p:cNvPr>
          <p:cNvSpPr txBox="1"/>
          <p:nvPr/>
        </p:nvSpPr>
        <p:spPr>
          <a:xfrm>
            <a:off x="8826501" y="6139462"/>
            <a:ext cx="252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Puolikova </a:t>
            </a:r>
          </a:p>
          <a:p>
            <a:r>
              <a:rPr lang="fi-FI" i="1" dirty="0"/>
              <a:t>15 mm	           10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C68CF7-EA45-4246-AF49-9471A6952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737" y="2356351"/>
            <a:ext cx="1395056" cy="36931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83E8FF-4569-4E62-B7C4-069EF96F2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1638" y="2329580"/>
            <a:ext cx="871804" cy="37199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210D8D-8954-4553-BE4F-B4791D35A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733" y="148336"/>
            <a:ext cx="4230991" cy="19447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9A3A41-5224-4825-95A2-173874BC0494}"/>
              </a:ext>
            </a:extLst>
          </p:cNvPr>
          <p:cNvSpPr txBox="1"/>
          <p:nvPr/>
        </p:nvSpPr>
        <p:spPr>
          <a:xfrm>
            <a:off x="7707264" y="1723797"/>
            <a:ext cx="21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Kieppi hehkutettu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EA17C-9D34-48B5-4BC3-A2ED623F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4/2026</a:t>
            </a:r>
          </a:p>
        </p:txBody>
      </p:sp>
    </p:spTree>
    <p:extLst>
      <p:ext uri="{BB962C8B-B14F-4D97-AF65-F5344CB8AC3E}">
        <p14:creationId xmlns:p14="http://schemas.microsoft.com/office/powerpoint/2010/main" val="244395008"/>
      </p:ext>
    </p:extLst>
  </p:cSld>
  <p:clrMapOvr>
    <a:masterClrMapping/>
  </p:clrMapOvr>
</p:sld>
</file>

<file path=ppt/theme/theme1.xml><?xml version="1.0" encoding="utf-8"?>
<a:theme xmlns:a="http://schemas.openxmlformats.org/drawingml/2006/main" name="FCG Theme">
  <a:themeElements>
    <a:clrScheme name="FCG">
      <a:dk1>
        <a:sysClr val="windowText" lastClr="000000"/>
      </a:dk1>
      <a:lt1>
        <a:sysClr val="window" lastClr="FFFFFF"/>
      </a:lt1>
      <a:dk2>
        <a:srgbClr val="0F5064"/>
      </a:dk2>
      <a:lt2>
        <a:srgbClr val="133F6E"/>
      </a:lt2>
      <a:accent1>
        <a:srgbClr val="0F5064"/>
      </a:accent1>
      <a:accent2>
        <a:srgbClr val="4F8791"/>
      </a:accent2>
      <a:accent3>
        <a:srgbClr val="8CBEBE"/>
      </a:accent3>
      <a:accent4>
        <a:srgbClr val="EFCCB8"/>
      </a:accent4>
      <a:accent5>
        <a:srgbClr val="ED9469"/>
      </a:accent5>
      <a:accent6>
        <a:srgbClr val="EB5C18"/>
      </a:accent6>
      <a:hlink>
        <a:srgbClr val="0563C1"/>
      </a:hlink>
      <a:folHlink>
        <a:srgbClr val="954F72"/>
      </a:folHlink>
    </a:clrScheme>
    <a:fontScheme name="FCG">
      <a:majorFont>
        <a:latin typeface="Kigeli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pc="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pc="100" baseline="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CG Esityspohja.pptx" id="{767B1B53-796F-440A-8DEA-D4A6D934CF9A}" vid="{6E9EAB25-AC83-4593-8BDD-13B046901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 Nov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417775C03C640B0944AA991CE0092" ma:contentTypeVersion="6" ma:contentTypeDescription="Create a new document." ma:contentTypeScope="" ma:versionID="47362a2e1a1e4ac35edf9a3982f41662">
  <xsd:schema xmlns:xsd="http://www.w3.org/2001/XMLSchema" xmlns:xs="http://www.w3.org/2001/XMLSchema" xmlns:p="http://schemas.microsoft.com/office/2006/metadata/properties" xmlns:ns2="de1d1e4f-ad45-4793-adbd-670eb75771d5" xmlns:ns3="3c57da4b-6610-48cb-b4a5-47580c86ca7d" targetNamespace="http://schemas.microsoft.com/office/2006/metadata/properties" ma:root="true" ma:fieldsID="ffec0b32a8df2ddaa6f6e9d59968d056" ns2:_="" ns3:_="">
    <xsd:import namespace="de1d1e4f-ad45-4793-adbd-670eb75771d5"/>
    <xsd:import namespace="3c57da4b-6610-48cb-b4a5-47580c86ca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d1e4f-ad45-4793-adbd-670eb7577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7da4b-6610-48cb-b4a5-47580c86ca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11E71C-DF4A-4A6E-90C6-38E2479F54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054F3-277D-4506-9CCD-27E3E1C5A6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d1e4f-ad45-4793-adbd-670eb75771d5"/>
    <ds:schemaRef ds:uri="3c57da4b-6610-48cb-b4a5-47580c86ca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A75455-4BEE-41DA-B9CE-7F583504834A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ceefa623-8205-48a1-bc33-0a621cb37131}" enabled="0" method="" siteId="{ceefa623-8205-48a1-bc33-0a621cb371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FCG Esityspohja</Template>
  <TotalTime>878</TotalTime>
  <Words>1664</Words>
  <Application>Microsoft Office PowerPoint</Application>
  <PresentationFormat>Widescreen</PresentationFormat>
  <Paragraphs>257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Aptos</vt:lpstr>
      <vt:lpstr>Courier New</vt:lpstr>
      <vt:lpstr>Arial Nova</vt:lpstr>
      <vt:lpstr>Kigelia</vt:lpstr>
      <vt:lpstr>Open Sans</vt:lpstr>
      <vt:lpstr>Lucida Sans Typewriter</vt:lpstr>
      <vt:lpstr>Wingdings</vt:lpstr>
      <vt:lpstr>FCG Theme</vt:lpstr>
      <vt:lpstr>Kupariputkien pistekorroosio - tapaustutkimus</vt:lpstr>
      <vt:lpstr>Sisällys</vt:lpstr>
      <vt:lpstr>Hankkeen taustaa ja toteutus    </vt:lpstr>
      <vt:lpstr>Hankkeen tavoite</vt:lpstr>
      <vt:lpstr>Hankkeen toteutus </vt:lpstr>
      <vt:lpstr>PowerPoint Presentation</vt:lpstr>
      <vt:lpstr>Ympäristöministeriön asetus</vt:lpstr>
      <vt:lpstr>PowerPoint Presentation</vt:lpstr>
      <vt:lpstr>PowerPoint Presentation</vt:lpstr>
      <vt:lpstr>PowerPoint Presentation</vt:lpstr>
      <vt:lpstr>Kupariputkien pistekorroosiotapaukset</vt:lpstr>
      <vt:lpstr>Korroosiokiinteistöille johdettavan talousveden käsittely </vt:lpstr>
      <vt:lpstr>Verrokkikiinteistöt (ei havaittu vuotoja tai pistekorroosiota)</vt:lpstr>
      <vt:lpstr>Talousvedenlaadun vaihtelu: alkaliteetti vs. vedenkäsittely</vt:lpstr>
      <vt:lpstr>Talousvedenlaadun vaihtelu kupariputkien asennusaikaan ja sen jälkeen: pH vs. vedenkäsittely</vt:lpstr>
      <vt:lpstr>Tutkimuskohteiden talousveden laatu v. 2000 alkaen verrattuna suosituksiin syöpymisen ehkäisemiseksi ja STMn asetukseen (ent. 461/2000) ja sen soveltamisohjeeseen.  talousvesien laadusta ei löytynyt yksittäistä selittävää tekijää pistekorroosiolle.</vt:lpstr>
      <vt:lpstr>Verkostomateriaalin vaikutus pistekorroosion esiintymiseen</vt:lpstr>
      <vt:lpstr>Verkoston pituuden vaikutus pistekorroosion esiintymiseen</vt:lpstr>
      <vt:lpstr>PowerPoint Presentation</vt:lpstr>
      <vt:lpstr>Johtopäätökset</vt:lpstr>
      <vt:lpstr>Kirjallisuusviitteet (poimintoja, loppuraportissa listattu kaikki viitteet)</vt:lpstr>
      <vt:lpstr>Yhteystiedot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Peltonen, Päivi</dc:creator>
  <cp:keywords/>
  <dc:description/>
  <cp:lastModifiedBy>Peltonen, Päivi</cp:lastModifiedBy>
  <cp:revision>12</cp:revision>
  <dcterms:created xsi:type="dcterms:W3CDTF">2026-05-04T06:53:17Z</dcterms:created>
  <dcterms:modified xsi:type="dcterms:W3CDTF">2026-05-05T12:51:25Z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0x010100528417775C03C640B0944AA991CE0092</vt:lpwstr>
  </property>
</Properties>
</file>